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382" r:id="rId4"/>
    <p:sldId id="257" r:id="rId5"/>
    <p:sldId id="258" r:id="rId6"/>
    <p:sldId id="259" r:id="rId7"/>
    <p:sldId id="260" r:id="rId8"/>
    <p:sldId id="261" r:id="rId9"/>
    <p:sldId id="446" r:id="rId10"/>
    <p:sldId id="263" r:id="rId11"/>
    <p:sldId id="264" r:id="rId12"/>
    <p:sldId id="387" r:id="rId13"/>
    <p:sldId id="326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35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45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447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448" r:id="rId55"/>
    <p:sldId id="449" r:id="rId56"/>
    <p:sldId id="450" r:id="rId57"/>
    <p:sldId id="451" r:id="rId58"/>
    <p:sldId id="452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299" r:id="rId67"/>
    <p:sldId id="300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404" r:id="rId81"/>
    <p:sldId id="341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355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30" r:id="rId109"/>
    <p:sldId id="431" r:id="rId110"/>
    <p:sldId id="432" r:id="rId111"/>
    <p:sldId id="433" r:id="rId112"/>
    <p:sldId id="434" r:id="rId113"/>
    <p:sldId id="435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3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https://sites.google.com/view/adeel-arif/teaching/discrete-</a:t>
            </a:r>
          </a:p>
          <a:p>
            <a:pPr algn="ctr">
              <a:lnSpc>
                <a:spcPct val="100000"/>
              </a:lnSpc>
            </a:pPr>
            <a:r>
              <a:rPr spc="-5" dirty="0"/>
              <a:t>structures-f22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1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4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6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7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7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A704-4CEF-4FCF-B38A-D16CA2D2E1C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A1547-7EFE-496C-ACF7-FF08068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87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719" y="116816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Harrington" panose="04040505050A02020702" pitchFamily="82" charset="0"/>
              </a:rPr>
              <a:t>Graph Theory</a:t>
            </a:r>
            <a:br>
              <a:rPr lang="en-US" dirty="0">
                <a:solidFill>
                  <a:srgbClr val="C00000"/>
                </a:solidFill>
                <a:latin typeface="Harrington" panose="04040505050A02020702" pitchFamily="82" charset="0"/>
              </a:rPr>
            </a:br>
            <a:r>
              <a:rPr lang="en-US" i="1" dirty="0">
                <a:solidFill>
                  <a:srgbClr val="002060"/>
                </a:solidFill>
                <a:latin typeface="Matura MT Script Capitals" panose="03020802060602070202" pitchFamily="66" charset="0"/>
              </a:rPr>
              <a:t>Basics</a:t>
            </a:r>
            <a:r>
              <a:rPr lang="en-US" dirty="0">
                <a:solidFill>
                  <a:srgbClr val="002060"/>
                </a:solidFill>
                <a:latin typeface="Matura MT Script Capitals" panose="03020802060602070202" pitchFamily="66" charset="0"/>
              </a:rPr>
              <a:t> </a:t>
            </a:r>
            <a:endParaRPr lang="en-US" sz="3200" dirty="0">
              <a:solidFill>
                <a:srgbClr val="002060"/>
              </a:solidFill>
              <a:latin typeface="Harrington" panose="04040505050A0202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719" y="3555768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Mr. Asim Raza</a:t>
            </a:r>
          </a:p>
          <a:p>
            <a:r>
              <a:rPr lang="en-US" dirty="0"/>
              <a:t>Email: asim.raza@ucp.edu.pk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72509"/>
            <a:ext cx="1865957" cy="1791318"/>
          </a:xfrm>
          <a:prstGeom prst="rect">
            <a:avLst/>
          </a:prstGeom>
        </p:spPr>
      </p:pic>
      <p:sp>
        <p:nvSpPr>
          <p:cNvPr id="5" name="AutoShape 2" descr="Sierpinski Triangle — Problem Solving with Algorithms and Dat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raph Theory | Science Features | Naked Scientis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18" y="4383649"/>
            <a:ext cx="3435082" cy="22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9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697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735" algn="l"/>
              </a:tabLst>
            </a:pPr>
            <a:r>
              <a:rPr spc="-70" dirty="0"/>
              <a:t>Terminology</a:t>
            </a:r>
            <a:r>
              <a:rPr spc="-95" dirty="0"/>
              <a:t> </a:t>
            </a:r>
            <a:r>
              <a:rPr spc="-15" dirty="0"/>
              <a:t>of</a:t>
            </a:r>
            <a:r>
              <a:rPr spc="-60" dirty="0"/>
              <a:t> </a:t>
            </a:r>
            <a:r>
              <a:rPr spc="-95" dirty="0"/>
              <a:t>Trees	</a:t>
            </a:r>
            <a:r>
              <a:rPr dirty="0"/>
              <a:t>(Book</a:t>
            </a:r>
            <a:r>
              <a:rPr spc="-15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20" dirty="0"/>
              <a:t> </a:t>
            </a:r>
            <a:r>
              <a:rPr dirty="0"/>
              <a:t>768)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737106"/>
            <a:ext cx="10271760" cy="421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8003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terminology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trees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has </a:t>
            </a:r>
            <a:r>
              <a:rPr sz="2600" spc="-10" dirty="0">
                <a:latin typeface="Calibri"/>
                <a:cs typeface="Calibri"/>
              </a:rPr>
              <a:t>botanical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genealogical.</a:t>
            </a:r>
            <a:endParaRPr sz="2600">
              <a:latin typeface="Calibri"/>
              <a:cs typeface="Calibri"/>
            </a:endParaRPr>
          </a:p>
          <a:p>
            <a:pPr marL="279400" marR="108585" indent="-229235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80035" algn="l"/>
              </a:tabLst>
            </a:pPr>
            <a:r>
              <a:rPr sz="2600" spc="-10" dirty="0">
                <a:latin typeface="Calibri"/>
                <a:cs typeface="Calibri"/>
              </a:rPr>
              <a:t>Let </a:t>
            </a:r>
            <a:r>
              <a:rPr sz="2600" dirty="0">
                <a:latin typeface="Cambria Math"/>
                <a:cs typeface="Cambria Math"/>
              </a:rPr>
              <a:t>𝑇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tree </a:t>
            </a:r>
            <a:r>
              <a:rPr sz="2600" dirty="0">
                <a:latin typeface="Calibri"/>
                <a:cs typeface="Calibri"/>
              </a:rPr>
              <a:t>with </a:t>
            </a:r>
            <a:r>
              <a:rPr sz="2600" spc="-10" dirty="0">
                <a:latin typeface="Calibri"/>
                <a:cs typeface="Calibri"/>
              </a:rPr>
              <a:t>root </a:t>
            </a:r>
            <a:r>
              <a:rPr sz="2600" spc="40" dirty="0">
                <a:latin typeface="Cambria Math"/>
                <a:cs typeface="Cambria Math"/>
              </a:rPr>
              <a:t>𝑣</a:t>
            </a:r>
            <a:r>
              <a:rPr sz="2850" spc="60" baseline="-16081" dirty="0">
                <a:latin typeface="Cambria Math"/>
                <a:cs typeface="Cambria Math"/>
              </a:rPr>
              <a:t>0</a:t>
            </a:r>
            <a:r>
              <a:rPr sz="2600" spc="40" dirty="0">
                <a:latin typeface="Calibri"/>
                <a:cs typeface="Calibri"/>
              </a:rPr>
              <a:t>. </a:t>
            </a:r>
            <a:r>
              <a:rPr sz="2600" spc="-5" dirty="0">
                <a:latin typeface="Calibri"/>
                <a:cs typeface="Calibri"/>
              </a:rPr>
              <a:t>Suppose that </a:t>
            </a:r>
            <a:r>
              <a:rPr sz="2600" spc="35" dirty="0">
                <a:latin typeface="Cambria Math"/>
                <a:cs typeface="Cambria Math"/>
              </a:rPr>
              <a:t>𝑥, </a:t>
            </a:r>
            <a:r>
              <a:rPr sz="2600" spc="20" dirty="0">
                <a:latin typeface="Cambria Math"/>
                <a:cs typeface="Cambria Math"/>
              </a:rPr>
              <a:t>𝑦,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dirty="0">
                <a:latin typeface="Cambria Math"/>
                <a:cs typeface="Cambria Math"/>
              </a:rPr>
              <a:t>𝑧 </a:t>
            </a:r>
            <a:r>
              <a:rPr sz="2600" spc="-1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vertices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dirty="0">
                <a:latin typeface="Cambria Math"/>
                <a:cs typeface="Cambria Math"/>
              </a:rPr>
              <a:t>𝑇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(</a:t>
            </a:r>
            <a:r>
              <a:rPr sz="2600" spc="-25" dirty="0">
                <a:latin typeface="Cambria Math"/>
                <a:cs typeface="Cambria Math"/>
              </a:rPr>
              <a:t>𝑣</a:t>
            </a:r>
            <a:r>
              <a:rPr sz="2850" spc="217" baseline="-16081" dirty="0">
                <a:latin typeface="Cambria Math"/>
                <a:cs typeface="Cambria Math"/>
              </a:rPr>
              <a:t>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50" dirty="0">
                <a:latin typeface="Cambria Math"/>
                <a:cs typeface="Cambria Math"/>
              </a:rPr>
              <a:t> </a:t>
            </a:r>
            <a:r>
              <a:rPr sz="2600" spc="-85" dirty="0">
                <a:latin typeface="Cambria Math"/>
                <a:cs typeface="Cambria Math"/>
              </a:rPr>
              <a:t>𝑣</a:t>
            </a:r>
            <a:r>
              <a:rPr sz="2850" spc="232" baseline="-16081" dirty="0">
                <a:latin typeface="Cambria Math"/>
                <a:cs typeface="Cambria Math"/>
              </a:rPr>
              <a:t>1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5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…</a:t>
            </a:r>
            <a:r>
              <a:rPr sz="2600" spc="-145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155" dirty="0">
                <a:latin typeface="Cambria Math"/>
                <a:cs typeface="Cambria Math"/>
              </a:rPr>
              <a:t>𝑣</a:t>
            </a:r>
            <a:r>
              <a:rPr sz="2850" spc="585" baseline="-16081" dirty="0">
                <a:latin typeface="Cambria Math"/>
                <a:cs typeface="Cambria Math"/>
              </a:rPr>
              <a:t>𝑛</a:t>
            </a:r>
            <a:r>
              <a:rPr sz="2600" dirty="0">
                <a:latin typeface="Cambria Math"/>
                <a:cs typeface="Cambria Math"/>
              </a:rPr>
              <a:t>)</a:t>
            </a:r>
            <a:r>
              <a:rPr sz="2600" spc="10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 a </a:t>
            </a:r>
            <a:r>
              <a:rPr sz="2600" spc="-5" dirty="0">
                <a:latin typeface="Calibri"/>
                <a:cs typeface="Calibri"/>
              </a:rPr>
              <a:t>simpl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55" dirty="0">
                <a:latin typeface="Cambria Math"/>
                <a:cs typeface="Cambria Math"/>
              </a:rPr>
              <a:t>𝑇</a:t>
            </a:r>
            <a:r>
              <a:rPr sz="2600" dirty="0">
                <a:latin typeface="Calibri"/>
                <a:cs typeface="Calibri"/>
              </a:rPr>
              <a:t>.</a:t>
            </a:r>
            <a:r>
              <a:rPr sz="2600" spc="-5" dirty="0">
                <a:latin typeface="Calibri"/>
                <a:cs typeface="Calibri"/>
              </a:rPr>
              <a:t> T</a:t>
            </a:r>
            <a:r>
              <a:rPr sz="2600" dirty="0">
                <a:latin typeface="Calibri"/>
                <a:cs typeface="Calibri"/>
              </a:rPr>
              <a:t>hen</a:t>
            </a:r>
            <a:endParaRPr sz="2600">
              <a:latin typeface="Calibri"/>
              <a:cs typeface="Calibri"/>
            </a:endParaRPr>
          </a:p>
          <a:p>
            <a:pPr marL="50800">
              <a:lnSpc>
                <a:spcPts val="3155"/>
              </a:lnSpc>
              <a:tabLst>
                <a:tab pos="565785" algn="l"/>
              </a:tabLst>
            </a:pPr>
            <a:r>
              <a:rPr sz="2750" spc="-60" dirty="0">
                <a:latin typeface="Cambria Math"/>
                <a:cs typeface="Cambria Math"/>
              </a:rPr>
              <a:t>1.	</a:t>
            </a:r>
            <a:r>
              <a:rPr sz="2600" spc="35" dirty="0">
                <a:latin typeface="Cambria Math"/>
                <a:cs typeface="Cambria Math"/>
              </a:rPr>
              <a:t>𝑣</a:t>
            </a:r>
            <a:r>
              <a:rPr sz="2850" spc="52" baseline="-16081" dirty="0">
                <a:latin typeface="Cambria Math"/>
                <a:cs typeface="Cambria Math"/>
              </a:rPr>
              <a:t>𝑛−1</a:t>
            </a:r>
            <a:r>
              <a:rPr sz="2850" spc="412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parent</a:t>
            </a:r>
            <a:r>
              <a:rPr sz="2600" b="1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40" dirty="0">
                <a:latin typeface="Cambria Math"/>
                <a:cs typeface="Cambria Math"/>
              </a:rPr>
              <a:t>𝑣</a:t>
            </a:r>
            <a:r>
              <a:rPr sz="2850" spc="60" baseline="-16081" dirty="0">
                <a:latin typeface="Cambria Math"/>
                <a:cs typeface="Cambria Math"/>
              </a:rPr>
              <a:t>𝑛</a:t>
            </a:r>
            <a:r>
              <a:rPr sz="2600" spc="4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50800">
              <a:lnSpc>
                <a:spcPts val="3185"/>
              </a:lnSpc>
              <a:tabLst>
                <a:tab pos="565785" algn="l"/>
              </a:tabLst>
            </a:pPr>
            <a:r>
              <a:rPr sz="2750" spc="-85" dirty="0">
                <a:latin typeface="Cambria Math"/>
                <a:cs typeface="Cambria Math"/>
              </a:rPr>
              <a:t>2</a:t>
            </a:r>
            <a:r>
              <a:rPr sz="2750" spc="-30" dirty="0">
                <a:latin typeface="Cambria Math"/>
                <a:cs typeface="Cambria Math"/>
              </a:rPr>
              <a:t>.</a:t>
            </a:r>
            <a:r>
              <a:rPr sz="2750" dirty="0">
                <a:latin typeface="Cambria Math"/>
                <a:cs typeface="Cambria Math"/>
              </a:rPr>
              <a:t>	</a:t>
            </a:r>
            <a:r>
              <a:rPr sz="2600" spc="-25" dirty="0">
                <a:latin typeface="Cambria Math"/>
                <a:cs typeface="Cambria Math"/>
              </a:rPr>
              <a:t>𝑣</a:t>
            </a:r>
            <a:r>
              <a:rPr sz="2850" spc="217" baseline="-16081" dirty="0">
                <a:latin typeface="Cambria Math"/>
                <a:cs typeface="Cambria Math"/>
              </a:rPr>
              <a:t>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…</a:t>
            </a:r>
            <a:r>
              <a:rPr sz="2600" spc="-16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25" dirty="0">
                <a:latin typeface="Cambria Math"/>
                <a:cs typeface="Cambria Math"/>
              </a:rPr>
              <a:t>𝑣</a:t>
            </a:r>
            <a:r>
              <a:rPr sz="2850" spc="419" baseline="-16081" dirty="0">
                <a:latin typeface="Cambria Math"/>
                <a:cs typeface="Cambria Math"/>
              </a:rPr>
              <a:t>𝑛</a:t>
            </a:r>
            <a:r>
              <a:rPr sz="2850" spc="-67" baseline="-16081" dirty="0">
                <a:latin typeface="Cambria Math"/>
                <a:cs typeface="Cambria Math"/>
              </a:rPr>
              <a:t>−</a:t>
            </a:r>
            <a:r>
              <a:rPr sz="2850" spc="67" baseline="-16081" dirty="0">
                <a:latin typeface="Cambria Math"/>
                <a:cs typeface="Cambria Math"/>
              </a:rPr>
              <a:t>1</a:t>
            </a:r>
            <a:r>
              <a:rPr sz="2850" baseline="-16081" dirty="0">
                <a:latin typeface="Cambria Math"/>
                <a:cs typeface="Cambria Math"/>
              </a:rPr>
              <a:t> </a:t>
            </a:r>
            <a:r>
              <a:rPr sz="2850" spc="-225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 </a:t>
            </a:r>
            <a:r>
              <a:rPr sz="2600" b="1" dirty="0">
                <a:latin typeface="Calibri"/>
                <a:cs typeface="Calibri"/>
              </a:rPr>
              <a:t>a</a:t>
            </a:r>
            <a:r>
              <a:rPr sz="2600" b="1" spc="-10" dirty="0">
                <a:latin typeface="Calibri"/>
                <a:cs typeface="Calibri"/>
              </a:rPr>
              <a:t>n</a:t>
            </a:r>
            <a:r>
              <a:rPr sz="2600" b="1" spc="-5" dirty="0">
                <a:latin typeface="Calibri"/>
                <a:cs typeface="Calibri"/>
              </a:rPr>
              <a:t>ce</a:t>
            </a:r>
            <a:r>
              <a:rPr sz="2600" b="1" spc="-25" dirty="0">
                <a:latin typeface="Calibri"/>
                <a:cs typeface="Calibri"/>
              </a:rPr>
              <a:t>s</a:t>
            </a:r>
            <a:r>
              <a:rPr sz="2600" b="1" spc="-30" dirty="0">
                <a:latin typeface="Calibri"/>
                <a:cs typeface="Calibri"/>
              </a:rPr>
              <a:t>t</a:t>
            </a:r>
            <a:r>
              <a:rPr sz="2600" b="1" dirty="0">
                <a:latin typeface="Calibri"/>
                <a:cs typeface="Calibri"/>
              </a:rPr>
              <a:t>o</a:t>
            </a:r>
            <a:r>
              <a:rPr sz="2600" b="1" spc="-40" dirty="0">
                <a:latin typeface="Calibri"/>
                <a:cs typeface="Calibri"/>
              </a:rPr>
              <a:t>r</a:t>
            </a:r>
            <a:r>
              <a:rPr sz="2600" b="1" dirty="0">
                <a:latin typeface="Calibri"/>
                <a:cs typeface="Calibri"/>
              </a:rPr>
              <a:t>s</a:t>
            </a:r>
            <a:r>
              <a:rPr sz="2600" b="1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5" dirty="0">
                <a:latin typeface="Cambria Math"/>
                <a:cs typeface="Cambria Math"/>
              </a:rPr>
              <a:t>𝑣</a:t>
            </a:r>
            <a:r>
              <a:rPr sz="2850" spc="585" baseline="-16081" dirty="0">
                <a:latin typeface="Cambria Math"/>
                <a:cs typeface="Cambria Math"/>
              </a:rPr>
              <a:t>𝑛</a:t>
            </a:r>
            <a:r>
              <a:rPr sz="260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50800">
              <a:lnSpc>
                <a:spcPts val="3240"/>
              </a:lnSpc>
              <a:tabLst>
                <a:tab pos="565785" algn="l"/>
              </a:tabLst>
            </a:pPr>
            <a:r>
              <a:rPr sz="2750" spc="-60" dirty="0">
                <a:latin typeface="Cambria Math"/>
                <a:cs typeface="Cambria Math"/>
              </a:rPr>
              <a:t>3.	</a:t>
            </a:r>
            <a:r>
              <a:rPr sz="2600" spc="-10" dirty="0">
                <a:latin typeface="Cambria Math"/>
                <a:cs typeface="Cambria Math"/>
              </a:rPr>
              <a:t>𝑣</a:t>
            </a:r>
            <a:r>
              <a:rPr sz="2850" spc="-15" baseline="-16081" dirty="0">
                <a:latin typeface="Cambria Math"/>
                <a:cs typeface="Cambria Math"/>
              </a:rPr>
              <a:t>𝑛</a:t>
            </a:r>
            <a:r>
              <a:rPr sz="2850" spc="450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child</a:t>
            </a:r>
            <a:r>
              <a:rPr sz="2600" b="1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50" dirty="0">
                <a:latin typeface="Cambria Math"/>
                <a:cs typeface="Cambria Math"/>
              </a:rPr>
              <a:t>𝑣</a:t>
            </a:r>
            <a:r>
              <a:rPr sz="2850" spc="75" baseline="-16081" dirty="0">
                <a:latin typeface="Cambria Math"/>
                <a:cs typeface="Cambria Math"/>
              </a:rPr>
              <a:t>𝑛−1</a:t>
            </a:r>
            <a:r>
              <a:rPr sz="2600" spc="5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565785" indent="-515620">
              <a:lnSpc>
                <a:spcPct val="100000"/>
              </a:lnSpc>
              <a:spcBef>
                <a:spcPts val="30"/>
              </a:spcBef>
              <a:buAutoNum type="arabicPeriod" startAt="4"/>
              <a:tabLst>
                <a:tab pos="565785" algn="l"/>
                <a:tab pos="566420" algn="l"/>
              </a:tabLst>
            </a:pPr>
            <a:r>
              <a:rPr sz="2600" dirty="0">
                <a:latin typeface="Calibri"/>
                <a:cs typeface="Calibri"/>
              </a:rPr>
              <a:t>If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0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ancestor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20" dirty="0">
                <a:latin typeface="Cambria Math"/>
                <a:cs typeface="Cambria Math"/>
              </a:rPr>
              <a:t>𝑦</a:t>
            </a:r>
            <a:r>
              <a:rPr sz="2600" spc="20" dirty="0">
                <a:latin typeface="Calibri"/>
                <a:cs typeface="Calibri"/>
              </a:rPr>
              <a:t>,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𝑦</a:t>
            </a:r>
            <a:r>
              <a:rPr sz="2600" spc="50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descendent</a:t>
            </a:r>
            <a:r>
              <a:rPr sz="2600" b="1" spc="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35" dirty="0">
                <a:latin typeface="Cambria Math"/>
                <a:cs typeface="Cambria Math"/>
              </a:rPr>
              <a:t>𝑥</a:t>
            </a:r>
            <a:r>
              <a:rPr sz="2600" spc="35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565785" indent="-515620">
              <a:lnSpc>
                <a:spcPct val="100000"/>
              </a:lnSpc>
              <a:spcBef>
                <a:spcPts val="75"/>
              </a:spcBef>
              <a:buAutoNum type="arabicPeriod" startAt="4"/>
              <a:tabLst>
                <a:tab pos="565785" algn="l"/>
                <a:tab pos="566420" algn="l"/>
              </a:tabLst>
            </a:pPr>
            <a:r>
              <a:rPr sz="2600" dirty="0">
                <a:latin typeface="Calibri"/>
                <a:cs typeface="Calibri"/>
              </a:rPr>
              <a:t>If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𝑦</a:t>
            </a:r>
            <a:r>
              <a:rPr sz="2600" spc="55" dirty="0">
                <a:latin typeface="Cambria Math"/>
                <a:cs typeface="Cambria Math"/>
              </a:rPr>
              <a:t> </a:t>
            </a:r>
            <a:r>
              <a:rPr sz="2600" spc="-1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children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15" dirty="0">
                <a:latin typeface="Cambria Math"/>
                <a:cs typeface="Cambria Math"/>
              </a:rPr>
              <a:t>𝑧,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10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and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𝑦</a:t>
            </a:r>
            <a:r>
              <a:rPr sz="2600" spc="50" dirty="0">
                <a:latin typeface="Cambria Math"/>
                <a:cs typeface="Cambria Math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siblings</a:t>
            </a:r>
            <a:r>
              <a:rPr sz="2600" spc="-5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565785" indent="-515620">
              <a:lnSpc>
                <a:spcPct val="100000"/>
              </a:lnSpc>
              <a:spcBef>
                <a:spcPts val="60"/>
              </a:spcBef>
              <a:buAutoNum type="arabicPeriod" startAt="4"/>
              <a:tabLst>
                <a:tab pos="565785" algn="l"/>
                <a:tab pos="566420" algn="l"/>
              </a:tabLst>
            </a:pPr>
            <a:r>
              <a:rPr sz="2600" dirty="0">
                <a:latin typeface="Calibri"/>
                <a:cs typeface="Calibri"/>
              </a:rPr>
              <a:t>If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has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children,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0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terminal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vertex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(or</a:t>
            </a:r>
            <a:r>
              <a:rPr sz="2600" dirty="0">
                <a:latin typeface="Calibri"/>
                <a:cs typeface="Calibri"/>
              </a:rPr>
              <a:t> 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leaf</a:t>
            </a:r>
            <a:r>
              <a:rPr sz="2600" spc="-5" dirty="0">
                <a:latin typeface="Calibri"/>
                <a:cs typeface="Calibri"/>
              </a:rPr>
              <a:t>).</a:t>
            </a:r>
            <a:endParaRPr sz="2600">
              <a:latin typeface="Calibri"/>
              <a:cs typeface="Calibri"/>
            </a:endParaRPr>
          </a:p>
          <a:p>
            <a:pPr marL="565785" marR="55880" indent="-515620">
              <a:lnSpc>
                <a:spcPct val="70000"/>
              </a:lnSpc>
              <a:spcBef>
                <a:spcPts val="994"/>
              </a:spcBef>
              <a:buAutoNum type="arabicPeriod" startAt="4"/>
              <a:tabLst>
                <a:tab pos="565785" algn="l"/>
                <a:tab pos="566420" algn="l"/>
              </a:tabLst>
            </a:pPr>
            <a:r>
              <a:rPr sz="2600" dirty="0">
                <a:latin typeface="Calibri"/>
                <a:cs typeface="Calibri"/>
              </a:rPr>
              <a:t>If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5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" dirty="0">
                <a:latin typeface="Calibri"/>
                <a:cs typeface="Calibri"/>
              </a:rPr>
              <a:t> not</a:t>
            </a:r>
            <a:r>
              <a:rPr sz="2600" dirty="0">
                <a:latin typeface="Calibri"/>
                <a:cs typeface="Calibri"/>
              </a:rPr>
              <a:t> 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terminal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vertex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" dirty="0">
                <a:latin typeface="Calibri"/>
                <a:cs typeface="Calibri"/>
              </a:rPr>
              <a:t> has children,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𝑥</a:t>
            </a:r>
            <a:r>
              <a:rPr sz="2600" spc="95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internal</a:t>
            </a:r>
            <a:r>
              <a:rPr sz="2600" b="1" spc="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(or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branch</a:t>
            </a:r>
            <a:r>
              <a:rPr sz="2600" spc="-15" dirty="0">
                <a:latin typeface="Calibri"/>
                <a:cs typeface="Calibri"/>
              </a:rPr>
              <a:t>)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vertex</a:t>
            </a:r>
            <a:r>
              <a:rPr sz="2600" spc="-2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005843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98678" y="3503053"/>
            <a:ext cx="406591" cy="654677"/>
            <a:chOff x="9798678" y="3503053"/>
            <a:chExt cx="406591" cy="654677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55370" y="3503053"/>
              <a:ext cx="91440" cy="18288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9796982" y="3048893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82005" y="3074828"/>
            <a:ext cx="687453" cy="476518"/>
            <a:chOff x="10610373" y="3537395"/>
            <a:chExt cx="687453" cy="476518"/>
          </a:xfrm>
        </p:grpSpPr>
        <p:sp>
          <p:nvSpPr>
            <p:cNvPr id="21" name="Oval 20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0610373" y="3683834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281080" y="1953798"/>
            <a:ext cx="528534" cy="613678"/>
            <a:chOff x="10891235" y="3537395"/>
            <a:chExt cx="528534" cy="613678"/>
          </a:xfrm>
        </p:grpSpPr>
        <p:sp>
          <p:nvSpPr>
            <p:cNvPr id="24" name="Oval 23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2700000">
              <a:off x="11236889" y="3968193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125473" y="1938538"/>
            <a:ext cx="527826" cy="488766"/>
            <a:chOff x="10770000" y="3537395"/>
            <a:chExt cx="527826" cy="488766"/>
          </a:xfrm>
        </p:grpSpPr>
        <p:sp>
          <p:nvSpPr>
            <p:cNvPr id="27" name="Oval 26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8100000">
              <a:off x="10770000" y="3934721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09861" y="2427439"/>
            <a:ext cx="406591" cy="630435"/>
            <a:chOff x="10891235" y="3537395"/>
            <a:chExt cx="406591" cy="630435"/>
          </a:xfrm>
        </p:grpSpPr>
        <p:sp>
          <p:nvSpPr>
            <p:cNvPr id="30" name="Oval 29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11008905" y="4030670"/>
              <a:ext cx="18288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540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Prufer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We do not need to store the last column … as it is understood the parent node is the root node (node–0 ).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So we store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columns.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Each entry may take any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values.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So possible trees are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u="sng" dirty="0" err="1">
                    <a:solidFill>
                      <a:srgbClr val="7030A0"/>
                    </a:solidFill>
                  </a:rPr>
                  <a:t>Cayley’s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 theorem</a:t>
                </a:r>
                <a:endParaRPr lang="en-US" b="1" u="sng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627" t="-3279" b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019446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98678" y="3503053"/>
            <a:ext cx="406591" cy="654677"/>
            <a:chOff x="9798678" y="3503053"/>
            <a:chExt cx="406591" cy="654677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55370" y="3503053"/>
              <a:ext cx="91440" cy="18288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9796982" y="3048893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82005" y="3074828"/>
            <a:ext cx="687453" cy="476518"/>
            <a:chOff x="10610373" y="3537395"/>
            <a:chExt cx="687453" cy="476518"/>
          </a:xfrm>
        </p:grpSpPr>
        <p:sp>
          <p:nvSpPr>
            <p:cNvPr id="21" name="Oval 20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0610373" y="3683834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281080" y="1953798"/>
            <a:ext cx="528534" cy="613678"/>
            <a:chOff x="10891235" y="3537395"/>
            <a:chExt cx="528534" cy="613678"/>
          </a:xfrm>
        </p:grpSpPr>
        <p:sp>
          <p:nvSpPr>
            <p:cNvPr id="24" name="Oval 23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2700000">
              <a:off x="11236889" y="3968193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125473" y="1938538"/>
            <a:ext cx="527826" cy="488766"/>
            <a:chOff x="10770000" y="3537395"/>
            <a:chExt cx="527826" cy="488766"/>
          </a:xfrm>
        </p:grpSpPr>
        <p:sp>
          <p:nvSpPr>
            <p:cNvPr id="27" name="Oval 26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8100000">
              <a:off x="10770000" y="3934721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09861" y="2427439"/>
            <a:ext cx="406591" cy="630435"/>
            <a:chOff x="10891235" y="3537395"/>
            <a:chExt cx="406591" cy="630435"/>
          </a:xfrm>
        </p:grpSpPr>
        <p:sp>
          <p:nvSpPr>
            <p:cNvPr id="30" name="Oval 29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11008905" y="4030670"/>
              <a:ext cx="18288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387922" y="5035640"/>
            <a:ext cx="4593466" cy="51808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8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This is list of Parent nodes.</a:t>
            </a:r>
          </a:p>
          <a:p>
            <a:r>
              <a:rPr lang="en-US" dirty="0">
                <a:solidFill>
                  <a:srgbClr val="7030A0"/>
                </a:solidFill>
              </a:rPr>
              <a:t>For the 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child, look for the missing nodes … take the least of these missing nodes.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5, 6, 7 are missing … So we pick 5 as child of 2 (the first entry)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52" y="2589266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074922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This is list of Parent nodes.</a:t>
            </a:r>
          </a:p>
          <a:p>
            <a:r>
              <a:rPr lang="en-US" dirty="0">
                <a:solidFill>
                  <a:srgbClr val="7030A0"/>
                </a:solidFill>
              </a:rPr>
              <a:t>For the 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child, look for the missing nodes … take the least of these missing nodes.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5, 6, ,7 are missing … So we pick 5 as child of 2 (the first entry)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55" y="5048945"/>
            <a:ext cx="457143" cy="11556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656943" y="5218808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83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5.</a:t>
            </a:r>
          </a:p>
          <a:p>
            <a:r>
              <a:rPr lang="en-US" dirty="0">
                <a:solidFill>
                  <a:srgbClr val="7030A0"/>
                </a:solidFill>
              </a:rPr>
              <a:t>Next,  </a:t>
            </a:r>
            <a:r>
              <a:rPr lang="en-US" dirty="0">
                <a:solidFill>
                  <a:srgbClr val="FF0000"/>
                </a:solidFill>
              </a:rPr>
              <a:t>2, 6 ,7 are missing in the list … So we pick 2 as child of 4 (the next entry in the list)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446" y="4496315"/>
            <a:ext cx="1057143" cy="10285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468286" y="4389040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60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44" y="4486790"/>
            <a:ext cx="1714286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 and 2 as children.</a:t>
            </a:r>
          </a:p>
          <a:p>
            <a:r>
              <a:rPr lang="en-US" dirty="0">
                <a:solidFill>
                  <a:srgbClr val="7030A0"/>
                </a:solidFill>
              </a:rPr>
              <a:t>Next,  </a:t>
            </a:r>
            <a:r>
              <a:rPr lang="en-US" dirty="0">
                <a:solidFill>
                  <a:srgbClr val="FF0000"/>
                </a:solidFill>
              </a:rPr>
              <a:t>4, 6, ,7 are missing in the list … So we pick 4 as child of 0 (the next entry in the list).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99352" y="4389040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085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848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83" y="4501076"/>
            <a:ext cx="2323809" cy="1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5, 2 and 4 as children.</a:t>
            </a:r>
          </a:p>
          <a:p>
            <a:r>
              <a:rPr lang="en-US" dirty="0">
                <a:solidFill>
                  <a:srgbClr val="7030A0"/>
                </a:solidFill>
              </a:rPr>
              <a:t>Next, </a:t>
            </a:r>
            <a:r>
              <a:rPr lang="en-US" dirty="0">
                <a:solidFill>
                  <a:srgbClr val="FF0000"/>
                </a:solidFill>
              </a:rPr>
              <a:t>6, 7 are missing in the list … So we pick 6 as child of 3 (the next entry in the list).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07693" y="4401919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085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503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2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02" y="4497118"/>
            <a:ext cx="3028571" cy="9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5, 2, 4 and 6 as children.</a:t>
            </a:r>
          </a:p>
          <a:p>
            <a:r>
              <a:rPr lang="en-US" dirty="0">
                <a:solidFill>
                  <a:srgbClr val="7030A0"/>
                </a:solidFill>
              </a:rPr>
              <a:t>Next, </a:t>
            </a:r>
            <a:r>
              <a:rPr lang="en-US" dirty="0">
                <a:solidFill>
                  <a:srgbClr val="FF0000"/>
                </a:solidFill>
              </a:rPr>
              <a:t>7 is missing in the list … So we pick 7 as child of 3 (the next entry in the list).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44786" y="4401919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085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503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79310" y="2578393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52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92" y="4511946"/>
            <a:ext cx="3647619" cy="1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5, 2, 4, 6 and 7 as children.</a:t>
            </a:r>
          </a:p>
          <a:p>
            <a:r>
              <a:rPr lang="en-US" dirty="0">
                <a:solidFill>
                  <a:srgbClr val="7030A0"/>
                </a:solidFill>
              </a:rPr>
              <a:t>Next, </a:t>
            </a:r>
            <a:r>
              <a:rPr lang="en-US" dirty="0">
                <a:solidFill>
                  <a:srgbClr val="FF0000"/>
                </a:solidFill>
              </a:rPr>
              <a:t>3 is missing in the list … So we pick 3 as child of 1 (the next entry in the list).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08459" y="4401919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085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503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79310" y="2578393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35484" y="2559079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38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88" y="4491553"/>
            <a:ext cx="4295238" cy="10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are done with 5, 2, 4, 6, 7 and 3 as children.</a:t>
            </a:r>
          </a:p>
          <a:p>
            <a:r>
              <a:rPr lang="en-US" dirty="0">
                <a:solidFill>
                  <a:srgbClr val="7030A0"/>
                </a:solidFill>
              </a:rPr>
              <a:t>Next, </a:t>
            </a:r>
            <a:r>
              <a:rPr lang="en-US" dirty="0">
                <a:solidFill>
                  <a:srgbClr val="FF0000"/>
                </a:solidFill>
              </a:rPr>
              <a:t>only 1 is missing in the list … So we pick 1 as child of 0 (the next entry in the list).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74317" y="4587743"/>
            <a:ext cx="1667629" cy="792190"/>
            <a:chOff x="839466" y="3723957"/>
            <a:chExt cx="1667629" cy="792190"/>
          </a:xfrm>
        </p:grpSpPr>
        <p:sp>
          <p:nvSpPr>
            <p:cNvPr id="7" name="TextBox 6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231184" y="2569810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00888" y="4401919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085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50389" y="258054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79310" y="2578393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35484" y="2559079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390160" y="2556931"/>
            <a:ext cx="434743" cy="476190"/>
          </a:xfrm>
          <a:prstGeom prst="round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8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03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Terminology</a:t>
            </a:r>
            <a:r>
              <a:rPr spc="-130" dirty="0"/>
              <a:t> </a:t>
            </a:r>
            <a:r>
              <a:rPr spc="-15" dirty="0"/>
              <a:t>of</a:t>
            </a:r>
            <a:r>
              <a:rPr spc="-95" dirty="0"/>
              <a:t> Trees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595" y="2147316"/>
            <a:ext cx="11995785" cy="3752215"/>
            <a:chOff x="196595" y="2147316"/>
            <a:chExt cx="11995785" cy="3752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147316"/>
              <a:ext cx="5113020" cy="3752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9972" y="2497836"/>
              <a:ext cx="7082028" cy="26365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270" y="4665040"/>
            <a:ext cx="4361905" cy="10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Code: Decoding Example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We can construct the tree with these edges.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10500" y="4594974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672" y="2204109"/>
            <a:ext cx="2057143" cy="286666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 rot="16200000">
            <a:off x="9536077" y="3343191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84" y="2569810"/>
            <a:ext cx="4352381" cy="476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808261" y="4824280"/>
            <a:ext cx="1667629" cy="792190"/>
            <a:chOff x="839466" y="3723957"/>
            <a:chExt cx="1667629" cy="792190"/>
          </a:xfrm>
        </p:grpSpPr>
        <p:sp>
          <p:nvSpPr>
            <p:cNvPr id="11" name="TextBox 10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09808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Exercises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125320"/>
            <a:ext cx="9648563" cy="36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9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7871231" cy="40868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How many unlabeled trees are there on 1,2,3,4 nodes?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On 4 nodes, it is path and star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55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How many unlabeled trees are there on 1,2,3,4 nodes?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On 4 nodes, it is path and star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Much less than </a:t>
                </a:r>
                <a:r>
                  <a:rPr lang="en-US" dirty="0" err="1">
                    <a:solidFill>
                      <a:srgbClr val="C00000"/>
                    </a:solidFill>
                  </a:rPr>
                  <a:t>Cayley’s</a:t>
                </a:r>
                <a:r>
                  <a:rPr lang="en-US" dirty="0">
                    <a:solidFill>
                      <a:srgbClr val="C00000"/>
                    </a:solidFill>
                  </a:rPr>
                  <a:t> theorem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394" t="-3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eft Skewed Binary Tree | Gate Vidya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4" y="2243138"/>
            <a:ext cx="2996836" cy="28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627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How many unlabeled trees are there on 1,2,3,4 nodes?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On 4 nodes, it is path and star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Much less than </a:t>
                </a:r>
                <a:r>
                  <a:rPr lang="en-US" dirty="0" err="1">
                    <a:solidFill>
                      <a:srgbClr val="C00000"/>
                    </a:solidFill>
                  </a:rPr>
                  <a:t>Cayley’s</a:t>
                </a:r>
                <a:r>
                  <a:rPr lang="en-US" dirty="0">
                    <a:solidFill>
                      <a:srgbClr val="C00000"/>
                    </a:solidFill>
                  </a:rPr>
                  <a:t> theorem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394" t="-3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ombinatorics on ordered tre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34" y="3714750"/>
            <a:ext cx="5492713" cy="14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654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How many unlabeled trees are there on 1,2,3,4 nodes?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On 4 nodes, it is path and star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Much less than </a:t>
                </a:r>
                <a:r>
                  <a:rPr lang="en-US" dirty="0" err="1">
                    <a:solidFill>
                      <a:srgbClr val="C00000"/>
                    </a:solidFill>
                  </a:rPr>
                  <a:t>Cayley’s</a:t>
                </a:r>
                <a:r>
                  <a:rPr lang="en-US" dirty="0">
                    <a:solidFill>
                      <a:srgbClr val="C00000"/>
                    </a:solidFill>
                  </a:rPr>
                  <a:t> theorem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394" t="-3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ombinatorics on ordered tre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34" y="3714750"/>
            <a:ext cx="5492713" cy="14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76552" y="3554569"/>
            <a:ext cx="3348507" cy="167425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99504" y="3552421"/>
            <a:ext cx="2305999" cy="167425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7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Much less than </a:t>
                </a:r>
                <a:r>
                  <a:rPr lang="en-US" dirty="0" err="1">
                    <a:solidFill>
                      <a:srgbClr val="C00000"/>
                    </a:solidFill>
                  </a:rPr>
                  <a:t>Cayley’s</a:t>
                </a:r>
                <a:r>
                  <a:rPr lang="en-US" dirty="0">
                    <a:solidFill>
                      <a:srgbClr val="C00000"/>
                    </a:solidFill>
                  </a:rPr>
                  <a:t> theorem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Unlabeled trees should be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How to store these?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239" t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996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5179547" cy="4086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 to store these?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Let’s walk along the tree and keep record: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From root node, </a:t>
            </a:r>
          </a:p>
          <a:p>
            <a:pPr marL="0" indent="0">
              <a:buNone/>
            </a:pPr>
            <a:r>
              <a:rPr lang="en-US" b="1" u="sng" dirty="0">
                <a:solidFill>
                  <a:srgbClr val="0070C0"/>
                </a:solidFill>
              </a:rPr>
              <a:t>Going away, mark 1 </a:t>
            </a:r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Going back towards root node mark 0.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75" y="2627290"/>
            <a:ext cx="5075961" cy="343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226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5179547" cy="4086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 to store these?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Let’s walk along the tree and keep record: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From root node, </a:t>
            </a:r>
          </a:p>
          <a:p>
            <a:pPr marL="0" indent="0">
              <a:buNone/>
            </a:pPr>
            <a:r>
              <a:rPr lang="en-US" b="1" u="sng" dirty="0">
                <a:solidFill>
                  <a:srgbClr val="0070C0"/>
                </a:solidFill>
              </a:rPr>
              <a:t>Going away, mark 1 </a:t>
            </a:r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Going back towards root node mark 0.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75" y="2627290"/>
            <a:ext cx="5075961" cy="3435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5" y="5460643"/>
            <a:ext cx="4541893" cy="4580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539043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9603341" cy="4086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How many possible?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FF0000"/>
                    </a:solidFill>
                  </a:rPr>
                  <a:t>Binary string of 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Possible bit strings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- </a:t>
                </a:r>
                <a:r>
                  <a:rPr lang="en-US" b="0" dirty="0">
                    <a:solidFill>
                      <a:srgbClr val="0070C0"/>
                    </a:solidFill>
                  </a:rPr>
                  <a:t>But we must have equal number of 1s and 0s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Possible trees </a:t>
                </a:r>
                <a:r>
                  <a:rPr lang="en-US" dirty="0">
                    <a:solidFill>
                      <a:srgbClr val="0070C0"/>
                    </a:solidFill>
                  </a:rPr>
                  <a:t>will be less than</a:t>
                </a:r>
                <a:r>
                  <a:rPr lang="en-US" dirty="0">
                    <a:solidFill>
                      <a:srgbClr val="FF0000"/>
                    </a:solidFill>
                  </a:rPr>
                  <a:t>: maximum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9603341" cy="4086821"/>
              </a:xfrm>
              <a:blipFill rotWithShape="0">
                <a:blip r:embed="rId2"/>
                <a:stretch>
                  <a:fillRect l="-1016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63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24" y="2758695"/>
            <a:ext cx="61150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53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Unlabeled trees should be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How many possible?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FF0000"/>
                    </a:solidFill>
                  </a:rPr>
                  <a:t>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Possible trees: maximum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4758126"/>
            <a:ext cx="94678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</a:t>
            </a:r>
            <a:r>
              <a:rPr lang="en-US" dirty="0">
                <a:solidFill>
                  <a:srgbClr val="7030A0"/>
                </a:solidFill>
              </a:rPr>
              <a:t>Unlabeled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Unlabeled trees should be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How many possible?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FF0000"/>
                    </a:solidFill>
                  </a:rPr>
                  <a:t>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Possible trees: maximum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2"/>
                <a:stretch>
                  <a:fillRect l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4758126"/>
            <a:ext cx="94678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98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Exercises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28" y="2121860"/>
            <a:ext cx="6043143" cy="38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2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Definitions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0007" y="1985432"/>
            <a:ext cx="6053070" cy="3890436"/>
          </a:xfrm>
        </p:spPr>
        <p:txBody>
          <a:bodyPr/>
          <a:lstStyle/>
          <a:p>
            <a:r>
              <a:rPr lang="en-US" dirty="0"/>
              <a:t>A connected graph containing no cycles as its sub-graphs.</a:t>
            </a:r>
          </a:p>
          <a:p>
            <a:r>
              <a:rPr lang="en-US" b="1" dirty="0">
                <a:solidFill>
                  <a:srgbClr val="FF0000"/>
                </a:solidFill>
              </a:rPr>
              <a:t>Connectedness: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few</a:t>
            </a:r>
            <a:r>
              <a:rPr lang="en-US" dirty="0"/>
              <a:t> edges</a:t>
            </a:r>
          </a:p>
          <a:p>
            <a:r>
              <a:rPr lang="en-US" b="1" dirty="0">
                <a:solidFill>
                  <a:srgbClr val="FF0000"/>
                </a:solidFill>
              </a:rPr>
              <a:t>No Cycles: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many</a:t>
            </a:r>
            <a:r>
              <a:rPr lang="en-US" dirty="0"/>
              <a:t> edges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6" y="2181896"/>
            <a:ext cx="4429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Definitions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0007" y="1985432"/>
            <a:ext cx="6980348" cy="3890436"/>
          </a:xfrm>
        </p:spPr>
        <p:txBody>
          <a:bodyPr/>
          <a:lstStyle/>
          <a:p>
            <a:r>
              <a:rPr lang="en-US" dirty="0"/>
              <a:t>A connected graph containing no cycles as its sub-graphs.</a:t>
            </a:r>
          </a:p>
          <a:p>
            <a:r>
              <a:rPr lang="en-US" b="1" dirty="0">
                <a:solidFill>
                  <a:srgbClr val="FF0000"/>
                </a:solidFill>
              </a:rPr>
              <a:t>Connectedness: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few</a:t>
            </a:r>
            <a:r>
              <a:rPr lang="en-US" dirty="0"/>
              <a:t> edges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Removing any edge will make graph disconnected</a:t>
            </a:r>
          </a:p>
          <a:p>
            <a:r>
              <a:rPr lang="en-US" b="1" dirty="0">
                <a:solidFill>
                  <a:srgbClr val="FF0000"/>
                </a:solidFill>
              </a:rPr>
              <a:t>No Cycles: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many</a:t>
            </a:r>
            <a:r>
              <a:rPr lang="en-US" dirty="0"/>
              <a:t> edges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Adding any edge will create cycle in the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55" y="1985432"/>
            <a:ext cx="3733666" cy="17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6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Definitions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0007" y="1985432"/>
            <a:ext cx="6980348" cy="3890436"/>
          </a:xfrm>
        </p:spPr>
        <p:txBody>
          <a:bodyPr/>
          <a:lstStyle/>
          <a:p>
            <a:r>
              <a:rPr lang="en-US" dirty="0"/>
              <a:t>A connected graph containing no cycles as its sub-graphs.</a:t>
            </a:r>
          </a:p>
          <a:p>
            <a:r>
              <a:rPr lang="en-US" b="1" dirty="0">
                <a:solidFill>
                  <a:srgbClr val="FF0000"/>
                </a:solidFill>
              </a:rPr>
              <a:t>Connectedness: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few</a:t>
            </a:r>
            <a:r>
              <a:rPr lang="en-US" dirty="0"/>
              <a:t> edges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Removing any edge will make graph disconnected</a:t>
            </a:r>
          </a:p>
          <a:p>
            <a:r>
              <a:rPr lang="en-US" b="1" dirty="0">
                <a:solidFill>
                  <a:srgbClr val="FF0000"/>
                </a:solidFill>
              </a:rPr>
              <a:t>No Cycles: </a:t>
            </a:r>
            <a:r>
              <a:rPr lang="en-US" dirty="0"/>
              <a:t>Graph cannot have </a:t>
            </a:r>
            <a:r>
              <a:rPr lang="en-US" b="1" i="1" dirty="0">
                <a:solidFill>
                  <a:srgbClr val="7030A0"/>
                </a:solidFill>
              </a:rPr>
              <a:t>too many</a:t>
            </a:r>
            <a:r>
              <a:rPr lang="en-US" dirty="0"/>
              <a:t> edges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Adding any edge will create cycle in the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55" y="1985432"/>
            <a:ext cx="3733666" cy="1798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750798"/>
            <a:ext cx="9465970" cy="1482172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3616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Definitions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530" y="1992576"/>
            <a:ext cx="10048068" cy="1506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750798"/>
            <a:ext cx="9465970" cy="1482172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969565" y="2796209"/>
            <a:ext cx="1325218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30822" y="3127513"/>
            <a:ext cx="4525422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8530" y="3739230"/>
            <a:ext cx="4378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Cut-edge is also called</a:t>
            </a:r>
            <a:r>
              <a:rPr lang="en-US" sz="2800" b="1" dirty="0">
                <a:solidFill>
                  <a:srgbClr val="FF0000"/>
                </a:solidFill>
              </a:rPr>
              <a:t> Bridge</a:t>
            </a:r>
          </a:p>
        </p:txBody>
      </p:sp>
    </p:spTree>
    <p:extLst>
      <p:ext uri="{BB962C8B-B14F-4D97-AF65-F5344CB8AC3E}">
        <p14:creationId xmlns:p14="http://schemas.microsoft.com/office/powerpoint/2010/main" val="186383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89375"/>
            <a:ext cx="9770163" cy="252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 Definitions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750798"/>
            <a:ext cx="9465970" cy="1482172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970779" y="3384382"/>
            <a:ext cx="1886681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23758" y="4095591"/>
            <a:ext cx="4056624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4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Rooted Trees</a:t>
            </a:r>
          </a:p>
        </p:txBody>
      </p:sp>
      <p:pic>
        <p:nvPicPr>
          <p:cNvPr id="1026" name="Picture 2" descr="Difference between graph and tre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01" y="3412063"/>
            <a:ext cx="3579921" cy="267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985431"/>
            <a:ext cx="9730408" cy="15896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828800" y="2393321"/>
            <a:ext cx="742122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40625" y="3154949"/>
            <a:ext cx="1550505" cy="31012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Rooted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575116"/>
                <a:ext cx="6404112" cy="230075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We may define </a:t>
                </a:r>
                <a:r>
                  <a:rPr lang="en-US" dirty="0">
                    <a:solidFill>
                      <a:srgbClr val="FF0000"/>
                    </a:solidFill>
                  </a:rPr>
                  <a:t>Parent nodes</a:t>
                </a:r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Children nodes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Nodes with degree-one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Leaf nodes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 child node have only one parent node. </a:t>
                </a:r>
                <a:r>
                  <a:rPr lang="en-US" dirty="0">
                    <a:solidFill>
                      <a:srgbClr val="00B050"/>
                    </a:solidFill>
                  </a:rPr>
                  <a:t>If have more than one parents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there is cycle, hence not a tree graph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575116"/>
                <a:ext cx="6404112" cy="2300752"/>
              </a:xfrm>
              <a:blipFill>
                <a:blip r:embed="rId2"/>
                <a:stretch>
                  <a:fillRect l="-1333" t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985431"/>
            <a:ext cx="9730408" cy="15896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828800" y="2393321"/>
            <a:ext cx="742122" cy="3313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40625" y="3154949"/>
            <a:ext cx="1550505" cy="31012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542" y="3685162"/>
            <a:ext cx="3731149" cy="23357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272789" y="3685162"/>
            <a:ext cx="772732" cy="487593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Let’s talk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Kristen ITC" panose="03050502040202030202" pitchFamily="66" charset="0"/>
              </a:rPr>
              <a:t>more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about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Matura MT Script Capitals" panose="03020802060602070202" pitchFamily="66" charset="0"/>
              </a:rPr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C00000"/>
                </a:solidFill>
              </a:rPr>
              <a:t>TREES</a:t>
            </a:r>
          </a:p>
          <a:p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500" y="5630140"/>
            <a:ext cx="5515464" cy="7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– </a:t>
            </a:r>
            <a:r>
              <a:rPr lang="en-US" sz="3200" dirty="0">
                <a:solidFill>
                  <a:srgbClr val="7030A0"/>
                </a:solidFill>
              </a:rPr>
              <a:t>Summary of Properties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69" y="2474085"/>
            <a:ext cx="8504061" cy="29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-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Exercise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92" y="2748699"/>
            <a:ext cx="5452016" cy="233845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15555" y="3412901"/>
            <a:ext cx="341290" cy="29621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1269" y="3412901"/>
            <a:ext cx="819976" cy="1931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5555" y="3819525"/>
            <a:ext cx="270456" cy="79849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71245" y="3709115"/>
            <a:ext cx="244699" cy="8757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74654" y="3342067"/>
            <a:ext cx="321972" cy="334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29589" y="3709115"/>
            <a:ext cx="12879" cy="87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96442" y="3625403"/>
            <a:ext cx="492612" cy="29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56113" y="4146997"/>
            <a:ext cx="476518" cy="43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603087" y="3625403"/>
            <a:ext cx="8835" cy="95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6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solidFill>
                  <a:schemeClr val="accent1">
                    <a:lumMod val="50000"/>
                  </a:schemeClr>
                </a:solidFill>
              </a:rPr>
              <a:t>How to Grow Trees –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rgbClr val="7030A0"/>
                </a:solidFill>
              </a:rPr>
              <a:t>(Section 8.2 of textbook)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85432"/>
            <a:ext cx="9601196" cy="799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79" y="3876354"/>
            <a:ext cx="8483041" cy="1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3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solidFill>
                  <a:schemeClr val="accent1">
                    <a:lumMod val="50000"/>
                  </a:schemeClr>
                </a:solidFill>
              </a:rPr>
              <a:t>How to Grow Trees –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rgbClr val="7030A0"/>
                </a:solidFill>
              </a:rPr>
              <a:t>(Section 8.2 of textbook)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4887" y="2784474"/>
            <a:ext cx="5605670" cy="3316677"/>
          </a:xfrm>
        </p:spPr>
        <p:txBody>
          <a:bodyPr/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Join different trees with exactly one edge between them, to expand the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85432"/>
            <a:ext cx="9601196" cy="799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2871448"/>
            <a:ext cx="4911793" cy="33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Let’s Count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0" y="679655"/>
            <a:ext cx="2625587" cy="1621874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1948070"/>
            <a:ext cx="10696160" cy="41530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many trees are there on n nodes?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3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Let’s Count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0" y="679655"/>
            <a:ext cx="2625587" cy="1621874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1948070"/>
            <a:ext cx="10696160" cy="41530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many trees are there on n nodes?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Counting </a:t>
            </a:r>
            <a:r>
              <a:rPr lang="en-US" b="1" u="sng" dirty="0">
                <a:solidFill>
                  <a:srgbClr val="FF0000"/>
                </a:solidFill>
              </a:rPr>
              <a:t>Labelled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u="sng" dirty="0">
                <a:solidFill>
                  <a:srgbClr val="FF0000"/>
                </a:solidFill>
              </a:rPr>
              <a:t>Unlabeled</a:t>
            </a:r>
            <a:r>
              <a:rPr lang="en-US" dirty="0">
                <a:solidFill>
                  <a:srgbClr val="FF0000"/>
                </a:solidFill>
              </a:rPr>
              <a:t> Trees?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35" y="3569944"/>
            <a:ext cx="47434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Let’s Count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0" y="679655"/>
            <a:ext cx="2625587" cy="1621874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1948070"/>
            <a:ext cx="10696160" cy="41530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many trees are there on n nodes?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Counting Labelled Trees !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8" y="3019942"/>
            <a:ext cx="7805529" cy="66991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5268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Counting Labelled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63" y="2556189"/>
            <a:ext cx="8656073" cy="7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Counting Labelled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63" y="2556189"/>
            <a:ext cx="8656073" cy="715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085" y="4125438"/>
            <a:ext cx="2380993" cy="197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3593207"/>
                <a:ext cx="5681823" cy="13651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On 4 nodes, there will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4−2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labelled trees.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Draw the rest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3593207"/>
                <a:ext cx="5681823" cy="1365160"/>
              </a:xfrm>
              <a:blipFill rotWithShape="0">
                <a:blip r:embed="rId4"/>
                <a:stretch>
                  <a:fillRect l="-1931" t="-9375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468484" y="5112913"/>
            <a:ext cx="6096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many unlabeled trees will be there?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Draw all unlabeled trees.</a:t>
            </a:r>
          </a:p>
        </p:txBody>
      </p:sp>
    </p:spTree>
    <p:extLst>
      <p:ext uri="{BB962C8B-B14F-4D97-AF65-F5344CB8AC3E}">
        <p14:creationId xmlns:p14="http://schemas.microsoft.com/office/powerpoint/2010/main" val="1378153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Counting Labelled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63" y="3200132"/>
            <a:ext cx="8656073" cy="715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143" y="4179526"/>
            <a:ext cx="2380993" cy="197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63" y="2312087"/>
            <a:ext cx="8730754" cy="379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6" y="3999226"/>
                <a:ext cx="5681823" cy="13651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On 4 nodes, there will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4−2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labelled trees.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Draw the rest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6" y="3999226"/>
                <a:ext cx="5681823" cy="1365160"/>
              </a:xfrm>
              <a:blipFill rotWithShape="0">
                <a:blip r:embed="rId5"/>
                <a:stretch>
                  <a:fillRect l="-1717" t="-5804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468484" y="5222717"/>
            <a:ext cx="6096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many unlabeled trees will be there?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Draw all unlabeled trees.</a:t>
            </a:r>
          </a:p>
        </p:txBody>
      </p:sp>
    </p:spTree>
    <p:extLst>
      <p:ext uri="{BB962C8B-B14F-4D97-AF65-F5344CB8AC3E}">
        <p14:creationId xmlns:p14="http://schemas.microsoft.com/office/powerpoint/2010/main" val="159923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- Recap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1" y="1985431"/>
            <a:ext cx="9601196" cy="4041881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Graph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Degree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Number of Odd-degree vertices are even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Paths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Cycles</a:t>
            </a:r>
          </a:p>
          <a:p>
            <a:r>
              <a:rPr lang="en-US" b="1" u="sng" dirty="0" err="1">
                <a:solidFill>
                  <a:srgbClr val="FF0000"/>
                </a:solidFill>
              </a:rPr>
              <a:t>Eulerian</a:t>
            </a:r>
            <a:r>
              <a:rPr lang="en-US" b="1" u="sng" dirty="0">
                <a:solidFill>
                  <a:srgbClr val="FF0000"/>
                </a:solidFill>
              </a:rPr>
              <a:t> Graph: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graph containing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Eulerian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Path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Hamiltonian Graph: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graph containing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Hailtonian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Cycle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86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Counting Labelled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63" y="2312087"/>
            <a:ext cx="8730754" cy="379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62" y="3252245"/>
            <a:ext cx="6905293" cy="482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85114" y="5235591"/>
                <a:ext cx="60964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Draw all spanning trees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4" y="5235591"/>
                <a:ext cx="6096451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33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Trees – Examples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8283" y="2092895"/>
            <a:ext cx="778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Binary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D59AF-2DBC-660B-244F-B6300C6269B4}"/>
              </a:ext>
            </a:extLst>
          </p:cNvPr>
          <p:cNvSpPr/>
          <p:nvPr/>
        </p:nvSpPr>
        <p:spPr>
          <a:xfrm>
            <a:off x="1359757" y="2573771"/>
            <a:ext cx="778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Depth First (DFS) and Breadth First (BFS) Trees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4EFC7-1610-46A1-2A3D-E817F94D82E8}"/>
              </a:ext>
            </a:extLst>
          </p:cNvPr>
          <p:cNvSpPr/>
          <p:nvPr/>
        </p:nvSpPr>
        <p:spPr>
          <a:xfrm>
            <a:off x="1359760" y="3062035"/>
            <a:ext cx="778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Red-Black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13E42-4CE4-ADA3-83DD-FB6EF55BB603}"/>
              </a:ext>
            </a:extLst>
          </p:cNvPr>
          <p:cNvSpPr/>
          <p:nvPr/>
        </p:nvSpPr>
        <p:spPr>
          <a:xfrm>
            <a:off x="1368635" y="3576946"/>
            <a:ext cx="778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AVL Trees</a:t>
            </a:r>
          </a:p>
        </p:txBody>
      </p:sp>
    </p:spTree>
    <p:extLst>
      <p:ext uri="{BB962C8B-B14F-4D97-AF65-F5344CB8AC3E}">
        <p14:creationId xmlns:p14="http://schemas.microsoft.com/office/powerpoint/2010/main" val="2628439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0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40" dirty="0"/>
              <a:t>Subtree	</a:t>
            </a:r>
            <a:r>
              <a:rPr dirty="0"/>
              <a:t>(Book</a:t>
            </a:r>
            <a:r>
              <a:rPr spc="-25" dirty="0"/>
              <a:t> </a:t>
            </a:r>
            <a:r>
              <a:rPr dirty="0"/>
              <a:t>1,</a:t>
            </a:r>
            <a:r>
              <a:rPr spc="-45" dirty="0"/>
              <a:t> </a:t>
            </a:r>
            <a:r>
              <a:rPr spc="-20" dirty="0"/>
              <a:t>Page769</a:t>
            </a:r>
            <a:r>
              <a:rPr spc="-30" dirty="0"/>
              <a:t> 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1035748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41935">
              <a:lnSpc>
                <a:spcPts val="274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𝑎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vertex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tree,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subtree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𝑎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root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subgraph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marR="17145" algn="ctr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consisting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𝑎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descendants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edges incident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5" dirty="0">
                <a:latin typeface="Calibri"/>
                <a:cs typeface="Calibri"/>
              </a:rPr>
              <a:t>descendants.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5192" y="2799610"/>
            <a:ext cx="7538720" cy="3941445"/>
            <a:chOff x="995192" y="2799610"/>
            <a:chExt cx="7538720" cy="394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192" y="2799610"/>
              <a:ext cx="7538352" cy="17910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7712" y="4383022"/>
              <a:ext cx="1527048" cy="235762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9868" y="2790044"/>
            <a:ext cx="2383081" cy="244431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393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m-ary</a:t>
            </a:r>
            <a:r>
              <a:rPr spc="-90" dirty="0"/>
              <a:t> </a:t>
            </a:r>
            <a:r>
              <a:rPr spc="-15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4228" y="609676"/>
            <a:ext cx="4209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(Book</a:t>
            </a:r>
            <a:r>
              <a:rPr sz="4400" spc="-2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1,</a:t>
            </a:r>
            <a:r>
              <a:rPr sz="4400" spc="-15" dirty="0">
                <a:latin typeface="Calibri Light"/>
                <a:cs typeface="Calibri Light"/>
              </a:rPr>
              <a:t> </a:t>
            </a:r>
            <a:r>
              <a:rPr sz="4400" spc="-40" dirty="0">
                <a:latin typeface="Calibri Light"/>
                <a:cs typeface="Calibri Light"/>
              </a:rPr>
              <a:t>Page</a:t>
            </a:r>
            <a:r>
              <a:rPr sz="4400" spc="-2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769)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6395" y="1728846"/>
            <a:ext cx="8414800" cy="11909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362" y="3268993"/>
            <a:ext cx="8561770" cy="26288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85427" y="4324604"/>
            <a:ext cx="24504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Cambria Math"/>
                <a:cs typeface="Cambria Math"/>
              </a:rPr>
              <a:t>𝑇</a:t>
            </a:r>
            <a:r>
              <a:rPr sz="1950" spc="-150" baseline="-14957" dirty="0">
                <a:latin typeface="Cambria Math"/>
                <a:cs typeface="Cambria Math"/>
              </a:rPr>
              <a:t>1</a:t>
            </a:r>
            <a:r>
              <a:rPr sz="1950" spc="262" baseline="-1495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binary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tree.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25" dirty="0">
                <a:latin typeface="Cambria Math"/>
                <a:cs typeface="Cambria Math"/>
              </a:rPr>
              <a:t>𝑇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r>
              <a:rPr sz="1800" spc="-25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3-ary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tree.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80" dirty="0">
                <a:latin typeface="Cambria Math"/>
                <a:cs typeface="Cambria Math"/>
              </a:rPr>
              <a:t>𝑇</a:t>
            </a:r>
            <a:r>
              <a:rPr sz="1950" spc="-120" baseline="-14957" dirty="0">
                <a:latin typeface="Cambria Math"/>
                <a:cs typeface="Cambria Math"/>
              </a:rPr>
              <a:t>3</a:t>
            </a:r>
            <a:r>
              <a:rPr sz="1950" spc="-15" baseline="-1495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full</a:t>
            </a:r>
            <a:r>
              <a:rPr sz="1800" dirty="0">
                <a:latin typeface="Calibri"/>
                <a:cs typeface="Calibri"/>
              </a:rPr>
              <a:t> 5-ary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tree.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110" dirty="0">
                <a:latin typeface="Cambria Math"/>
                <a:cs typeface="Cambria Math"/>
              </a:rPr>
              <a:t>𝑇</a:t>
            </a:r>
            <a:r>
              <a:rPr sz="1950" spc="-165" baseline="-14957" dirty="0">
                <a:latin typeface="Cambria Math"/>
                <a:cs typeface="Cambria Math"/>
              </a:rPr>
              <a:t>4</a:t>
            </a:r>
            <a:r>
              <a:rPr sz="1950" spc="44" baseline="-1495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libri"/>
                <a:cs typeface="Calibri"/>
              </a:rPr>
              <a:t>is not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full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m-ary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518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17490" algn="l"/>
              </a:tabLst>
            </a:pPr>
            <a:r>
              <a:rPr spc="-15" dirty="0"/>
              <a:t>Ordered</a:t>
            </a:r>
            <a:r>
              <a:rPr spc="-30" dirty="0"/>
              <a:t> </a:t>
            </a:r>
            <a:r>
              <a:rPr spc="-25" dirty="0"/>
              <a:t>Rooted</a:t>
            </a:r>
            <a:r>
              <a:rPr spc="25" dirty="0"/>
              <a:t> </a:t>
            </a:r>
            <a:r>
              <a:rPr spc="-75" dirty="0"/>
              <a:t>Trees	</a:t>
            </a:r>
            <a:r>
              <a:rPr dirty="0"/>
              <a:t>(Book</a:t>
            </a:r>
            <a:r>
              <a:rPr spc="-15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dirty="0"/>
              <a:t>770)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6985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pc="-5" dirty="0"/>
              <a:t>An</a:t>
            </a:r>
            <a:r>
              <a:rPr spc="320" dirty="0"/>
              <a:t> </a:t>
            </a:r>
            <a:r>
              <a:rPr b="1" spc="-15" dirty="0">
                <a:latin typeface="Calibri"/>
                <a:cs typeface="Calibri"/>
              </a:rPr>
              <a:t>ordered</a:t>
            </a:r>
            <a:r>
              <a:rPr b="1" spc="32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rooted</a:t>
            </a:r>
            <a:r>
              <a:rPr b="1" spc="315" dirty="0">
                <a:latin typeface="Calibri"/>
                <a:cs typeface="Calibri"/>
              </a:rPr>
              <a:t> </a:t>
            </a:r>
            <a:r>
              <a:rPr spc="-15" dirty="0"/>
              <a:t>tree</a:t>
            </a:r>
            <a:r>
              <a:rPr spc="325" dirty="0"/>
              <a:t> </a:t>
            </a:r>
            <a:r>
              <a:rPr spc="-10" dirty="0"/>
              <a:t>is</a:t>
            </a:r>
            <a:r>
              <a:rPr spc="315" dirty="0"/>
              <a:t> </a:t>
            </a:r>
            <a:r>
              <a:rPr spc="-5" dirty="0"/>
              <a:t>a</a:t>
            </a:r>
            <a:r>
              <a:rPr spc="325" dirty="0"/>
              <a:t> </a:t>
            </a:r>
            <a:r>
              <a:rPr spc="-15" dirty="0"/>
              <a:t>rooted</a:t>
            </a:r>
            <a:r>
              <a:rPr spc="305" dirty="0"/>
              <a:t> </a:t>
            </a:r>
            <a:r>
              <a:rPr spc="-15" dirty="0"/>
              <a:t>tree</a:t>
            </a:r>
            <a:r>
              <a:rPr spc="315" dirty="0"/>
              <a:t> </a:t>
            </a:r>
            <a:r>
              <a:rPr spc="-10" dirty="0"/>
              <a:t>where</a:t>
            </a:r>
            <a:r>
              <a:rPr spc="325" dirty="0"/>
              <a:t> </a:t>
            </a:r>
            <a:r>
              <a:rPr spc="-5" dirty="0"/>
              <a:t>the</a:t>
            </a:r>
            <a:r>
              <a:rPr spc="325" dirty="0"/>
              <a:t> </a:t>
            </a:r>
            <a:r>
              <a:rPr spc="-10" dirty="0"/>
              <a:t>children</a:t>
            </a:r>
            <a:r>
              <a:rPr spc="340" dirty="0"/>
              <a:t> </a:t>
            </a:r>
            <a:r>
              <a:rPr spc="-5" dirty="0"/>
              <a:t>of</a:t>
            </a:r>
            <a:r>
              <a:rPr spc="315" dirty="0"/>
              <a:t> </a:t>
            </a:r>
            <a:r>
              <a:rPr spc="-5" dirty="0"/>
              <a:t>each </a:t>
            </a:r>
            <a:r>
              <a:rPr spc="-615" dirty="0"/>
              <a:t> </a:t>
            </a:r>
            <a:r>
              <a:rPr spc="-10" dirty="0"/>
              <a:t>internal</a:t>
            </a:r>
            <a:r>
              <a:rPr spc="-5" dirty="0"/>
              <a:t> </a:t>
            </a:r>
            <a:r>
              <a:rPr spc="-20" dirty="0"/>
              <a:t>vertex</a:t>
            </a:r>
            <a:r>
              <a:rPr dirty="0"/>
              <a:t> </a:t>
            </a:r>
            <a:r>
              <a:rPr spc="-20" dirty="0"/>
              <a:t>are</a:t>
            </a:r>
            <a:r>
              <a:rPr spc="-10" dirty="0"/>
              <a:t> </a:t>
            </a:r>
            <a:r>
              <a:rPr spc="-15" dirty="0"/>
              <a:t>ordered.</a:t>
            </a:r>
          </a:p>
          <a:p>
            <a:pPr marL="241300" marR="6350" indent="-229235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pc="-20" dirty="0"/>
              <a:t>Ordered</a:t>
            </a:r>
            <a:r>
              <a:rPr spc="204" dirty="0"/>
              <a:t> </a:t>
            </a:r>
            <a:r>
              <a:rPr spc="-15" dirty="0"/>
              <a:t>rooted</a:t>
            </a:r>
            <a:r>
              <a:rPr spc="195" dirty="0"/>
              <a:t> </a:t>
            </a:r>
            <a:r>
              <a:rPr spc="-15" dirty="0"/>
              <a:t>trees</a:t>
            </a:r>
            <a:r>
              <a:rPr spc="195" dirty="0"/>
              <a:t> </a:t>
            </a:r>
            <a:r>
              <a:rPr spc="-20" dirty="0"/>
              <a:t>are</a:t>
            </a:r>
            <a:r>
              <a:rPr spc="200" dirty="0"/>
              <a:t> </a:t>
            </a:r>
            <a:r>
              <a:rPr spc="-25" dirty="0"/>
              <a:t>drawn</a:t>
            </a:r>
            <a:r>
              <a:rPr spc="200" dirty="0"/>
              <a:t> </a:t>
            </a:r>
            <a:r>
              <a:rPr spc="-5" dirty="0"/>
              <a:t>so</a:t>
            </a:r>
            <a:r>
              <a:rPr spc="200" dirty="0"/>
              <a:t> </a:t>
            </a:r>
            <a:r>
              <a:rPr spc="-10" dirty="0"/>
              <a:t>that</a:t>
            </a:r>
            <a:r>
              <a:rPr spc="200" dirty="0"/>
              <a:t> </a:t>
            </a:r>
            <a:r>
              <a:rPr spc="-5" dirty="0"/>
              <a:t>the</a:t>
            </a:r>
            <a:r>
              <a:rPr spc="195" dirty="0"/>
              <a:t> </a:t>
            </a:r>
            <a:r>
              <a:rPr spc="-10" dirty="0"/>
              <a:t>children</a:t>
            </a:r>
            <a:r>
              <a:rPr spc="185" dirty="0"/>
              <a:t> </a:t>
            </a:r>
            <a:r>
              <a:rPr spc="-5" dirty="0"/>
              <a:t>of</a:t>
            </a:r>
            <a:r>
              <a:rPr spc="195" dirty="0"/>
              <a:t> </a:t>
            </a:r>
            <a:r>
              <a:rPr spc="-5" dirty="0"/>
              <a:t>each</a:t>
            </a:r>
            <a:r>
              <a:rPr spc="195" dirty="0"/>
              <a:t> </a:t>
            </a:r>
            <a:r>
              <a:rPr spc="-10" dirty="0"/>
              <a:t>internal </a:t>
            </a:r>
            <a:r>
              <a:rPr spc="-620" dirty="0"/>
              <a:t> </a:t>
            </a:r>
            <a:r>
              <a:rPr spc="-20" dirty="0"/>
              <a:t>vertex</a:t>
            </a:r>
            <a:r>
              <a:rPr spc="-5" dirty="0"/>
              <a:t> </a:t>
            </a:r>
            <a:r>
              <a:rPr spc="-15" dirty="0"/>
              <a:t>are</a:t>
            </a:r>
            <a:r>
              <a:rPr spc="-10" dirty="0"/>
              <a:t> shown</a:t>
            </a:r>
            <a:r>
              <a:rPr spc="20" dirty="0"/>
              <a:t> </a:t>
            </a:r>
            <a:r>
              <a:rPr spc="-10" dirty="0"/>
              <a:t>in</a:t>
            </a:r>
            <a:r>
              <a:rPr spc="20" dirty="0"/>
              <a:t> </a:t>
            </a:r>
            <a:r>
              <a:rPr spc="-15" dirty="0"/>
              <a:t>order</a:t>
            </a:r>
            <a:r>
              <a:rPr spc="-5" dirty="0"/>
              <a:t> </a:t>
            </a:r>
            <a:r>
              <a:rPr spc="-20" dirty="0"/>
              <a:t>from</a:t>
            </a:r>
            <a:r>
              <a:rPr spc="15" dirty="0"/>
              <a:t> </a:t>
            </a:r>
            <a:r>
              <a:rPr spc="-15" dirty="0"/>
              <a:t>left</a:t>
            </a:r>
            <a:r>
              <a:rPr dirty="0"/>
              <a:t> </a:t>
            </a:r>
            <a:r>
              <a:rPr spc="-20" dirty="0"/>
              <a:t>to</a:t>
            </a:r>
            <a:r>
              <a:rPr dirty="0"/>
              <a:t> </a:t>
            </a:r>
            <a:r>
              <a:rPr spc="-10" dirty="0"/>
              <a:t>right.</a:t>
            </a:r>
          </a:p>
          <a:p>
            <a:pPr marL="241300" marR="5080" indent="-229235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Note</a:t>
            </a:r>
            <a:r>
              <a:rPr spc="280" dirty="0"/>
              <a:t> </a:t>
            </a:r>
            <a:r>
              <a:rPr spc="-10" dirty="0"/>
              <a:t>that</a:t>
            </a:r>
            <a:r>
              <a:rPr spc="290" dirty="0"/>
              <a:t> </a:t>
            </a:r>
            <a:r>
              <a:rPr spc="-5" dirty="0"/>
              <a:t>a</a:t>
            </a:r>
            <a:r>
              <a:rPr spc="295" dirty="0"/>
              <a:t> </a:t>
            </a:r>
            <a:r>
              <a:rPr spc="-15" dirty="0"/>
              <a:t>representation</a:t>
            </a:r>
            <a:r>
              <a:rPr spc="275" dirty="0"/>
              <a:t> </a:t>
            </a:r>
            <a:r>
              <a:rPr spc="-5" dirty="0"/>
              <a:t>of</a:t>
            </a:r>
            <a:r>
              <a:rPr spc="300" dirty="0"/>
              <a:t> </a:t>
            </a:r>
            <a:r>
              <a:rPr spc="-5" dirty="0"/>
              <a:t>a</a:t>
            </a:r>
            <a:r>
              <a:rPr spc="295" dirty="0"/>
              <a:t> </a:t>
            </a:r>
            <a:r>
              <a:rPr spc="-20" dirty="0"/>
              <a:t>rooted</a:t>
            </a:r>
            <a:r>
              <a:rPr spc="275" dirty="0"/>
              <a:t> </a:t>
            </a:r>
            <a:r>
              <a:rPr spc="-15" dirty="0"/>
              <a:t>tree</a:t>
            </a:r>
            <a:r>
              <a:rPr spc="290" dirty="0"/>
              <a:t> </a:t>
            </a:r>
            <a:r>
              <a:rPr spc="-5" dirty="0"/>
              <a:t>in</a:t>
            </a:r>
            <a:r>
              <a:rPr spc="285" dirty="0"/>
              <a:t> </a:t>
            </a:r>
            <a:r>
              <a:rPr spc="-5" dirty="0"/>
              <a:t>the</a:t>
            </a:r>
            <a:r>
              <a:rPr spc="295" dirty="0"/>
              <a:t> </a:t>
            </a:r>
            <a:r>
              <a:rPr spc="-15" dirty="0"/>
              <a:t>conventional</a:t>
            </a:r>
            <a:r>
              <a:rPr spc="285" dirty="0"/>
              <a:t> </a:t>
            </a:r>
            <a:r>
              <a:rPr spc="-30" dirty="0"/>
              <a:t>way </a:t>
            </a:r>
            <a:r>
              <a:rPr spc="-615" dirty="0"/>
              <a:t> </a:t>
            </a:r>
            <a:r>
              <a:rPr spc="-10" dirty="0"/>
              <a:t>determines</a:t>
            </a:r>
            <a:r>
              <a:rPr spc="2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15" dirty="0"/>
              <a:t>ordering</a:t>
            </a:r>
            <a:r>
              <a:rPr spc="30" dirty="0"/>
              <a:t> </a:t>
            </a:r>
            <a:r>
              <a:rPr spc="-25" dirty="0"/>
              <a:t>for</a:t>
            </a:r>
            <a:r>
              <a:rPr dirty="0"/>
              <a:t> </a:t>
            </a:r>
            <a:r>
              <a:rPr spc="-5" dirty="0"/>
              <a:t>its</a:t>
            </a:r>
            <a:r>
              <a:rPr spc="5" dirty="0"/>
              <a:t> </a:t>
            </a:r>
            <a:r>
              <a:rPr spc="-10" dirty="0"/>
              <a:t>edges.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951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>
                <a:latin typeface="Calibri Light"/>
                <a:cs typeface="Calibri Light"/>
              </a:rPr>
              <a:t>Ordered</a:t>
            </a:r>
            <a:r>
              <a:rPr sz="4400" spc="-75" dirty="0">
                <a:latin typeface="Calibri Light"/>
                <a:cs typeface="Calibri Light"/>
              </a:rPr>
              <a:t> </a:t>
            </a:r>
            <a:r>
              <a:rPr sz="4400" spc="-25" dirty="0">
                <a:latin typeface="Calibri Light"/>
                <a:cs typeface="Calibri Light"/>
              </a:rPr>
              <a:t>Rooted</a:t>
            </a:r>
            <a:r>
              <a:rPr sz="4400" spc="-15" dirty="0">
                <a:latin typeface="Calibri Light"/>
                <a:cs typeface="Calibri Light"/>
              </a:rPr>
              <a:t> </a:t>
            </a:r>
            <a:r>
              <a:rPr sz="4400" spc="-75" dirty="0"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1922" y="609676"/>
            <a:ext cx="4213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15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dirty="0"/>
              <a:t>770)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041" y="1743271"/>
            <a:ext cx="7006410" cy="4323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56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</a:t>
            </a:r>
            <a:r>
              <a:rPr spc="5" dirty="0"/>
              <a:t> </a:t>
            </a:r>
            <a:r>
              <a:rPr dirty="0"/>
              <a:t>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dirty="0"/>
              <a:t>778)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715" indent="-229235" algn="just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Searching </a:t>
            </a:r>
            <a:r>
              <a:rPr spc="-25" dirty="0"/>
              <a:t>for </a:t>
            </a:r>
            <a:r>
              <a:rPr spc="-10" dirty="0"/>
              <a:t>items </a:t>
            </a:r>
            <a:r>
              <a:rPr dirty="0"/>
              <a:t>in </a:t>
            </a:r>
            <a:r>
              <a:rPr spc="-5" dirty="0"/>
              <a:t>a </a:t>
            </a:r>
            <a:r>
              <a:rPr spc="-15" dirty="0"/>
              <a:t>list </a:t>
            </a:r>
            <a:r>
              <a:rPr spc="-10" dirty="0"/>
              <a:t>is </a:t>
            </a:r>
            <a:r>
              <a:rPr spc="-5" dirty="0"/>
              <a:t>one of the </a:t>
            </a:r>
            <a:r>
              <a:rPr spc="-10" dirty="0"/>
              <a:t>most important </a:t>
            </a:r>
            <a:r>
              <a:rPr spc="-15" dirty="0"/>
              <a:t>tasks </a:t>
            </a:r>
            <a:r>
              <a:rPr spc="-10" dirty="0"/>
              <a:t>that </a:t>
            </a:r>
            <a:r>
              <a:rPr spc="-5" dirty="0"/>
              <a:t> arises</a:t>
            </a:r>
            <a:r>
              <a:rPr dirty="0"/>
              <a:t> </a:t>
            </a:r>
            <a:r>
              <a:rPr spc="-10" dirty="0"/>
              <a:t>in</a:t>
            </a:r>
            <a:r>
              <a:rPr spc="10" dirty="0"/>
              <a:t> </a:t>
            </a:r>
            <a:r>
              <a:rPr spc="-15" dirty="0"/>
              <a:t>computer</a:t>
            </a:r>
            <a:r>
              <a:rPr spc="25" dirty="0"/>
              <a:t> </a:t>
            </a:r>
            <a:r>
              <a:rPr spc="-10" dirty="0"/>
              <a:t>science.</a:t>
            </a:r>
          </a:p>
          <a:p>
            <a:pPr marL="241300" marR="5715" indent="-229235" algn="just">
              <a:lnSpc>
                <a:spcPts val="269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pc="-130" dirty="0"/>
              <a:t>To </a:t>
            </a:r>
            <a:r>
              <a:rPr spc="-10" dirty="0"/>
              <a:t>implement </a:t>
            </a:r>
            <a:r>
              <a:rPr spc="-5" dirty="0"/>
              <a:t>a </a:t>
            </a:r>
            <a:r>
              <a:rPr spc="-10" dirty="0"/>
              <a:t>searching algorithm that finds items </a:t>
            </a:r>
            <a:r>
              <a:rPr spc="-15" dirty="0"/>
              <a:t>efficiently </a:t>
            </a:r>
            <a:r>
              <a:rPr spc="-5" dirty="0"/>
              <a:t>when 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10" dirty="0"/>
              <a:t>items</a:t>
            </a:r>
            <a:r>
              <a:rPr spc="-5" dirty="0"/>
              <a:t> </a:t>
            </a:r>
            <a:r>
              <a:rPr spc="-20" dirty="0"/>
              <a:t>are</a:t>
            </a:r>
            <a:r>
              <a:rPr spc="5" dirty="0"/>
              <a:t> </a:t>
            </a:r>
            <a:r>
              <a:rPr spc="-15" dirty="0"/>
              <a:t>totally</a:t>
            </a:r>
            <a:r>
              <a:rPr dirty="0"/>
              <a:t> </a:t>
            </a:r>
            <a:r>
              <a:rPr spc="-15" dirty="0"/>
              <a:t>ordered.</a:t>
            </a:r>
          </a:p>
          <a:p>
            <a:pPr marL="241300" marR="5080" indent="-229235" algn="just">
              <a:lnSpc>
                <a:spcPct val="80000"/>
              </a:lnSpc>
              <a:spcBef>
                <a:spcPts val="1030"/>
              </a:spcBef>
              <a:buFont typeface="Arial MT"/>
              <a:buChar char="•"/>
              <a:tabLst>
                <a:tab pos="241935" algn="l"/>
              </a:tabLst>
            </a:pPr>
            <a:r>
              <a:rPr spc="-5" dirty="0"/>
              <a:t>A </a:t>
            </a:r>
            <a:r>
              <a:rPr b="1" dirty="0">
                <a:latin typeface="Calibri"/>
                <a:cs typeface="Calibri"/>
              </a:rPr>
              <a:t>binary </a:t>
            </a:r>
            <a:r>
              <a:rPr b="1" spc="-10" dirty="0">
                <a:latin typeface="Calibri"/>
                <a:cs typeface="Calibri"/>
              </a:rPr>
              <a:t>search </a:t>
            </a:r>
            <a:r>
              <a:rPr b="1" spc="-5" dirty="0">
                <a:latin typeface="Calibri"/>
                <a:cs typeface="Calibri"/>
              </a:rPr>
              <a:t>tree</a:t>
            </a:r>
            <a:r>
              <a:rPr spc="-5" dirty="0"/>
              <a:t>, which </a:t>
            </a:r>
            <a:r>
              <a:rPr dirty="0"/>
              <a:t>is </a:t>
            </a:r>
            <a:r>
              <a:rPr spc="-5" dirty="0"/>
              <a:t>a binary </a:t>
            </a:r>
            <a:r>
              <a:rPr spc="-10" dirty="0"/>
              <a:t>tree </a:t>
            </a:r>
            <a:r>
              <a:rPr spc="-5" dirty="0"/>
              <a:t>in which each child of a </a:t>
            </a:r>
            <a:r>
              <a:rPr dirty="0"/>
              <a:t> </a:t>
            </a:r>
            <a:r>
              <a:rPr spc="-20" dirty="0"/>
              <a:t>vertex </a:t>
            </a:r>
            <a:r>
              <a:rPr spc="-10" dirty="0"/>
              <a:t>is </a:t>
            </a:r>
            <a:r>
              <a:rPr spc="-15" dirty="0"/>
              <a:t>designated </a:t>
            </a:r>
            <a:r>
              <a:rPr spc="-5" dirty="0"/>
              <a:t>as a </a:t>
            </a:r>
            <a:r>
              <a:rPr spc="-10" dirty="0"/>
              <a:t>right </a:t>
            </a:r>
            <a:r>
              <a:rPr spc="-5" dirty="0"/>
              <a:t>or </a:t>
            </a:r>
            <a:r>
              <a:rPr spc="-15" dirty="0"/>
              <a:t>left </a:t>
            </a:r>
            <a:r>
              <a:rPr spc="-5" dirty="0"/>
              <a:t>child, no </a:t>
            </a:r>
            <a:r>
              <a:rPr spc="-20" dirty="0"/>
              <a:t>vertex </a:t>
            </a:r>
            <a:r>
              <a:rPr spc="-10" dirty="0"/>
              <a:t>has </a:t>
            </a:r>
            <a:r>
              <a:rPr spc="-15" dirty="0"/>
              <a:t>more </a:t>
            </a:r>
            <a:r>
              <a:rPr spc="-5" dirty="0"/>
              <a:t>than </a:t>
            </a:r>
            <a:r>
              <a:rPr dirty="0"/>
              <a:t> </a:t>
            </a:r>
            <a:r>
              <a:rPr spc="-10" dirty="0"/>
              <a:t>one</a:t>
            </a:r>
            <a:r>
              <a:rPr spc="495" dirty="0"/>
              <a:t> </a:t>
            </a:r>
            <a:r>
              <a:rPr spc="-10" dirty="0"/>
              <a:t>right</a:t>
            </a:r>
            <a:r>
              <a:rPr spc="495" dirty="0"/>
              <a:t> </a:t>
            </a:r>
            <a:r>
              <a:rPr spc="-5" dirty="0"/>
              <a:t>child</a:t>
            </a:r>
            <a:r>
              <a:rPr spc="495" dirty="0"/>
              <a:t> </a:t>
            </a:r>
            <a:r>
              <a:rPr spc="-5" dirty="0"/>
              <a:t>or</a:t>
            </a:r>
            <a:r>
              <a:rPr spc="490" dirty="0"/>
              <a:t> </a:t>
            </a:r>
            <a:r>
              <a:rPr spc="-15" dirty="0"/>
              <a:t>left</a:t>
            </a:r>
            <a:r>
              <a:rPr spc="495" dirty="0"/>
              <a:t> </a:t>
            </a:r>
            <a:r>
              <a:rPr spc="-5" dirty="0"/>
              <a:t>child,</a:t>
            </a:r>
            <a:r>
              <a:rPr spc="484" dirty="0"/>
              <a:t> </a:t>
            </a:r>
            <a:r>
              <a:rPr dirty="0"/>
              <a:t>and</a:t>
            </a:r>
            <a:r>
              <a:rPr spc="495" dirty="0"/>
              <a:t> </a:t>
            </a:r>
            <a:r>
              <a:rPr spc="-5" dirty="0"/>
              <a:t>each</a:t>
            </a:r>
            <a:r>
              <a:rPr spc="490" dirty="0"/>
              <a:t> </a:t>
            </a:r>
            <a:r>
              <a:rPr spc="-20" dirty="0"/>
              <a:t>vertex</a:t>
            </a:r>
            <a:r>
              <a:rPr spc="500" dirty="0"/>
              <a:t> </a:t>
            </a:r>
            <a:r>
              <a:rPr spc="-10" dirty="0"/>
              <a:t>is</a:t>
            </a:r>
            <a:r>
              <a:rPr spc="495" dirty="0"/>
              <a:t> </a:t>
            </a:r>
            <a:r>
              <a:rPr spc="-10" dirty="0"/>
              <a:t>labeled</a:t>
            </a:r>
            <a:r>
              <a:rPr spc="495" dirty="0"/>
              <a:t> </a:t>
            </a:r>
            <a:r>
              <a:rPr spc="-5" dirty="0"/>
              <a:t>with</a:t>
            </a:r>
            <a:r>
              <a:rPr spc="495" dirty="0"/>
              <a:t> </a:t>
            </a:r>
            <a:r>
              <a:rPr spc="-5" dirty="0"/>
              <a:t>a</a:t>
            </a:r>
            <a:r>
              <a:rPr spc="505" dirty="0"/>
              <a:t> </a:t>
            </a:r>
            <a:r>
              <a:rPr spc="-80" dirty="0"/>
              <a:t>key, </a:t>
            </a:r>
            <a:r>
              <a:rPr spc="-625" dirty="0"/>
              <a:t> </a:t>
            </a:r>
            <a:r>
              <a:rPr spc="-5" dirty="0"/>
              <a:t>which</a:t>
            </a:r>
            <a:r>
              <a:rPr spc="15" dirty="0"/>
              <a:t> </a:t>
            </a:r>
            <a:r>
              <a:rPr spc="-10" dirty="0"/>
              <a:t>is</a:t>
            </a:r>
            <a:r>
              <a:rPr spc="10" dirty="0"/>
              <a:t> </a:t>
            </a:r>
            <a:r>
              <a:rPr spc="-5" dirty="0"/>
              <a:t>one of</a:t>
            </a:r>
            <a:r>
              <a:rPr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0" dirty="0"/>
              <a:t>items.</a:t>
            </a:r>
          </a:p>
          <a:p>
            <a:pPr marL="241300" marR="5080" indent="-229235" algn="just">
              <a:lnSpc>
                <a:spcPct val="8000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Furthermore, </a:t>
            </a:r>
            <a:r>
              <a:rPr spc="-5" dirty="0"/>
              <a:t>vertices </a:t>
            </a:r>
            <a:r>
              <a:rPr spc="-20" dirty="0"/>
              <a:t>are </a:t>
            </a:r>
            <a:r>
              <a:rPr spc="-5" dirty="0"/>
              <a:t>assigned </a:t>
            </a:r>
            <a:r>
              <a:rPr spc="-35" dirty="0"/>
              <a:t>keys </a:t>
            </a:r>
            <a:r>
              <a:rPr dirty="0"/>
              <a:t>so </a:t>
            </a:r>
            <a:r>
              <a:rPr spc="-10" dirty="0"/>
              <a:t>that </a:t>
            </a:r>
            <a:r>
              <a:rPr spc="-5" dirty="0"/>
              <a:t>the </a:t>
            </a:r>
            <a:r>
              <a:rPr spc="-35" dirty="0"/>
              <a:t>key </a:t>
            </a:r>
            <a:r>
              <a:rPr spc="-5" dirty="0"/>
              <a:t>of a </a:t>
            </a:r>
            <a:r>
              <a:rPr spc="-25" dirty="0"/>
              <a:t>vertex </a:t>
            </a:r>
            <a:r>
              <a:rPr spc="-15" dirty="0"/>
              <a:t>is </a:t>
            </a:r>
            <a:r>
              <a:rPr spc="-10" dirty="0"/>
              <a:t> </a:t>
            </a:r>
            <a:r>
              <a:rPr spc="-5" dirty="0"/>
              <a:t>both </a:t>
            </a:r>
            <a:r>
              <a:rPr spc="-15" dirty="0"/>
              <a:t>larger </a:t>
            </a:r>
            <a:r>
              <a:rPr spc="-5" dirty="0"/>
              <a:t>than the </a:t>
            </a:r>
            <a:r>
              <a:rPr spc="-35" dirty="0"/>
              <a:t>keys </a:t>
            </a:r>
            <a:r>
              <a:rPr spc="-5" dirty="0"/>
              <a:t>of all </a:t>
            </a:r>
            <a:r>
              <a:rPr spc="-10" dirty="0"/>
              <a:t>vertices </a:t>
            </a:r>
            <a:r>
              <a:rPr dirty="0"/>
              <a:t>in </a:t>
            </a:r>
            <a:r>
              <a:rPr spc="-5" dirty="0"/>
              <a:t>its </a:t>
            </a:r>
            <a:r>
              <a:rPr spc="-15" dirty="0"/>
              <a:t>left </a:t>
            </a:r>
            <a:r>
              <a:rPr spc="-10" dirty="0"/>
              <a:t>subtree </a:t>
            </a:r>
            <a:r>
              <a:rPr dirty="0"/>
              <a:t>and </a:t>
            </a:r>
            <a:r>
              <a:rPr spc="-5" dirty="0"/>
              <a:t>smaller </a:t>
            </a:r>
            <a:r>
              <a:rPr dirty="0"/>
              <a:t> </a:t>
            </a:r>
            <a:r>
              <a:rPr spc="-5" dirty="0"/>
              <a:t>than</a:t>
            </a:r>
            <a:r>
              <a:rPr spc="20" dirty="0"/>
              <a:t> </a:t>
            </a:r>
            <a:r>
              <a:rPr spc="-5" dirty="0"/>
              <a:t>the </a:t>
            </a:r>
            <a:r>
              <a:rPr spc="-35" dirty="0"/>
              <a:t>keys</a:t>
            </a:r>
            <a:r>
              <a:rPr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all </a:t>
            </a:r>
            <a:r>
              <a:rPr spc="-10" dirty="0"/>
              <a:t>vertices</a:t>
            </a:r>
            <a:r>
              <a:rPr spc="5" dirty="0"/>
              <a:t> </a:t>
            </a:r>
            <a:r>
              <a:rPr spc="-10" dirty="0"/>
              <a:t>in</a:t>
            </a:r>
            <a:r>
              <a:rPr spc="10" dirty="0"/>
              <a:t> </a:t>
            </a:r>
            <a:r>
              <a:rPr spc="-5" dirty="0"/>
              <a:t>its</a:t>
            </a:r>
            <a:r>
              <a:rPr spc="5" dirty="0"/>
              <a:t> </a:t>
            </a:r>
            <a:r>
              <a:rPr spc="-10" dirty="0"/>
              <a:t>right</a:t>
            </a:r>
            <a:r>
              <a:rPr spc="10" dirty="0"/>
              <a:t> </a:t>
            </a:r>
            <a:r>
              <a:rPr spc="-15" dirty="0"/>
              <a:t>subtree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3066" y="3184075"/>
            <a:ext cx="3114177" cy="31283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1144" y="3127248"/>
            <a:ext cx="3038855" cy="30495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4252" y="2919902"/>
            <a:ext cx="3294888" cy="32568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706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735" algn="l"/>
              </a:tabLst>
            </a:pPr>
            <a:r>
              <a:rPr spc="-95" dirty="0"/>
              <a:t>Trees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1: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766)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765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circuits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tree.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9" y="2432032"/>
            <a:ext cx="6790944" cy="36456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447" y="2901695"/>
            <a:ext cx="3263198" cy="32750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2996" y="2819400"/>
            <a:ext cx="3392447" cy="33782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9467" y="2708148"/>
            <a:ext cx="3543299" cy="35171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4188" y="2683764"/>
            <a:ext cx="3642360" cy="36144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779)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5685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words</a:t>
            </a:r>
            <a:r>
              <a:rPr sz="2800" spc="-10" dirty="0">
                <a:latin typeface="Calibri"/>
                <a:cs typeface="Calibri"/>
              </a:rPr>
              <a:t> mathematics,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physics,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geography, zoology, </a:t>
            </a:r>
            <a:r>
              <a:rPr sz="2800" spc="-30" dirty="0">
                <a:latin typeface="Calibri"/>
                <a:cs typeface="Calibri"/>
              </a:rPr>
              <a:t>meteorology, </a:t>
            </a:r>
            <a:r>
              <a:rPr sz="2800" spc="-35" dirty="0">
                <a:latin typeface="Calibri"/>
                <a:cs typeface="Calibri"/>
              </a:rPr>
              <a:t>geology, psychology,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chemistry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alphabetical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795" y="2750820"/>
            <a:ext cx="3386269" cy="33862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4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54420" algn="l"/>
              </a:tabLst>
            </a:pPr>
            <a:r>
              <a:rPr dirty="0"/>
              <a:t>Binary</a:t>
            </a:r>
            <a:r>
              <a:rPr spc="-10" dirty="0"/>
              <a:t> Search</a:t>
            </a:r>
            <a:r>
              <a:rPr spc="5" dirty="0"/>
              <a:t> </a:t>
            </a:r>
            <a:r>
              <a:rPr spc="-75" dirty="0"/>
              <a:t>Trees	</a:t>
            </a: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80" dirty="0"/>
              <a:t> </a:t>
            </a:r>
            <a:r>
              <a:rPr spc="-5" dirty="0"/>
              <a:t>780)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57770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insert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word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oceanography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Previous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2032" y="2281427"/>
            <a:ext cx="3984625" cy="3346450"/>
            <a:chOff x="6352032" y="2281427"/>
            <a:chExt cx="3984625" cy="3346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032" y="2281427"/>
              <a:ext cx="3984289" cy="2919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63968" y="5132832"/>
              <a:ext cx="668655" cy="492125"/>
            </a:xfrm>
            <a:custGeom>
              <a:avLst/>
              <a:gdLst/>
              <a:ahLst/>
              <a:cxnLst/>
              <a:rect l="l" t="t" r="r" b="b"/>
              <a:pathLst>
                <a:path w="668654" h="492125">
                  <a:moveTo>
                    <a:pt x="0" y="0"/>
                  </a:moveTo>
                  <a:lnTo>
                    <a:pt x="668654" y="49161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55406" y="5523687"/>
            <a:ext cx="1339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oceanography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50" dirty="0"/>
              <a:t>Prefix</a:t>
            </a:r>
            <a:r>
              <a:rPr spc="-70" dirty="0"/>
              <a:t> </a:t>
            </a:r>
            <a:r>
              <a:rPr spc="-30" dirty="0"/>
              <a:t>Codes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783)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49865" cy="30118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147955" indent="-229235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3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letters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letter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never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occurs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another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letter.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property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prefix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codes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Example: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" dirty="0">
                <a:latin typeface="Calibri"/>
                <a:cs typeface="Calibri"/>
              </a:rPr>
              <a:t> 0,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5" dirty="0">
                <a:latin typeface="Calibri"/>
                <a:cs typeface="Calibri"/>
              </a:rPr>
              <a:t>10,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11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prefix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recovered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unique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letters</a:t>
            </a:r>
            <a:endParaRPr sz="2800">
              <a:latin typeface="Calibri"/>
              <a:cs typeface="Calibri"/>
            </a:endParaRPr>
          </a:p>
          <a:p>
            <a:pPr marL="25527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10110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encoding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ate.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50" dirty="0"/>
              <a:t>Prefix</a:t>
            </a:r>
            <a:r>
              <a:rPr spc="-70" dirty="0"/>
              <a:t> </a:t>
            </a:r>
            <a:r>
              <a:rPr spc="-30" dirty="0"/>
              <a:t>Codes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783)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413240" cy="3903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prefix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represented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where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characters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5" dirty="0">
                <a:latin typeface="Calibri"/>
                <a:cs typeface="Calibri"/>
              </a:rPr>
              <a:t>leaves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935" marR="1376045" indent="-241935">
              <a:lnSpc>
                <a:spcPct val="1197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encoding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10,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 </a:t>
            </a:r>
            <a:r>
              <a:rPr sz="2800" spc="-10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110,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1110,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1111.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300">
              <a:latin typeface="Calibri"/>
              <a:cs typeface="Calibri"/>
            </a:endParaRPr>
          </a:p>
          <a:p>
            <a:pPr marL="241935" marR="1188085" indent="-241935">
              <a:lnSpc>
                <a:spcPct val="119600"/>
              </a:lnSpc>
              <a:buFont typeface="Arial MT"/>
              <a:buChar char="•"/>
              <a:tabLst>
                <a:tab pos="241935" algn="l"/>
                <a:tab pos="7734300" algn="l"/>
              </a:tabLst>
            </a:pPr>
            <a:r>
              <a:rPr sz="2800" spc="-10" dirty="0">
                <a:latin typeface="Calibri"/>
                <a:cs typeface="Calibri"/>
              </a:rPr>
              <a:t>Cons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11111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111</a:t>
            </a:r>
            <a:r>
              <a:rPr sz="2800" spc="-5" dirty="0">
                <a:latin typeface="Calibri"/>
                <a:cs typeface="Calibri"/>
              </a:rPr>
              <a:t>00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7483" y="2472747"/>
            <a:ext cx="1897690" cy="39190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50" dirty="0"/>
              <a:t>Prefix</a:t>
            </a:r>
            <a:r>
              <a:rPr spc="-70" dirty="0"/>
              <a:t> </a:t>
            </a:r>
            <a:r>
              <a:rPr spc="-30" dirty="0"/>
              <a:t>Codes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783)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413240" cy="3903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prefix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represented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where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characters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5" dirty="0">
                <a:latin typeface="Calibri"/>
                <a:cs typeface="Calibri"/>
              </a:rPr>
              <a:t>leaves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935" marR="1376045" indent="-241935">
              <a:lnSpc>
                <a:spcPct val="1197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encoding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10,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 </a:t>
            </a:r>
            <a:r>
              <a:rPr sz="2800" spc="-10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110,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1110,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1111.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300">
              <a:latin typeface="Calibri"/>
              <a:cs typeface="Calibri"/>
            </a:endParaRPr>
          </a:p>
          <a:p>
            <a:pPr marL="241935" marR="1188085" indent="-241935">
              <a:lnSpc>
                <a:spcPct val="119600"/>
              </a:lnSpc>
              <a:buFont typeface="Arial MT"/>
              <a:buChar char="•"/>
              <a:tabLst>
                <a:tab pos="241935" algn="l"/>
                <a:tab pos="2792730" algn="l"/>
                <a:tab pos="7734300" algn="l"/>
              </a:tabLst>
            </a:pPr>
            <a:r>
              <a:rPr sz="2800" spc="-10" dirty="0">
                <a:latin typeface="Calibri"/>
                <a:cs typeface="Calibri"/>
              </a:rPr>
              <a:t>Cons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ode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11111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111</a:t>
            </a:r>
            <a:r>
              <a:rPr sz="2800" spc="-5" dirty="0">
                <a:latin typeface="Calibri"/>
                <a:cs typeface="Calibri"/>
              </a:rPr>
              <a:t>00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5.	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sane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7483" y="2472747"/>
            <a:ext cx="1897690" cy="39190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110" dirty="0"/>
              <a:t>Tree</a:t>
            </a:r>
            <a:r>
              <a:rPr spc="-90" dirty="0"/>
              <a:t> </a:t>
            </a:r>
            <a:r>
              <a:rPr spc="-95" dirty="0"/>
              <a:t>Traversal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794)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9046"/>
            <a:ext cx="10358120" cy="42119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Ordered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rooted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trees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 often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store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information.</a:t>
            </a:r>
            <a:endParaRPr sz="2600">
              <a:latin typeface="Calibri"/>
              <a:cs typeface="Calibri"/>
            </a:endParaRPr>
          </a:p>
          <a:p>
            <a:pPr marL="241300" marR="6350" indent="-229235">
              <a:lnSpc>
                <a:spcPts val="2500"/>
              </a:lnSpc>
              <a:spcBef>
                <a:spcPts val="97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0" dirty="0">
                <a:latin typeface="Calibri"/>
                <a:cs typeface="Calibri"/>
              </a:rPr>
              <a:t>We</a:t>
            </a:r>
            <a:r>
              <a:rPr sz="2600" spc="2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need</a:t>
            </a:r>
            <a:r>
              <a:rPr sz="2600" spc="229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procedures</a:t>
            </a:r>
            <a:r>
              <a:rPr sz="2600" spc="24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for</a:t>
            </a:r>
            <a:r>
              <a:rPr sz="2600" spc="2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visiting</a:t>
            </a:r>
            <a:r>
              <a:rPr sz="2600" spc="2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229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vertex</a:t>
            </a:r>
            <a:r>
              <a:rPr sz="2600" spc="2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2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2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ordered</a:t>
            </a:r>
            <a:r>
              <a:rPr sz="2600" spc="25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rooted</a:t>
            </a:r>
            <a:r>
              <a:rPr sz="2600" spc="2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tree</a:t>
            </a:r>
            <a:r>
              <a:rPr sz="2600" spc="2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access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data.</a:t>
            </a:r>
            <a:endParaRPr sz="2600">
              <a:latin typeface="Calibri"/>
              <a:cs typeface="Calibri"/>
            </a:endParaRPr>
          </a:p>
          <a:p>
            <a:pPr marL="241300" marR="5080" indent="-229235">
              <a:lnSpc>
                <a:spcPts val="250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  <a:tab pos="1887220" algn="l"/>
                <a:tab pos="2408555" algn="l"/>
                <a:tab pos="4415790" algn="l"/>
                <a:tab pos="5499735" algn="l"/>
                <a:tab pos="6376035" algn="l"/>
                <a:tab pos="7350125" algn="l"/>
                <a:tab pos="7761605" algn="l"/>
                <a:tab pos="8232775" algn="l"/>
                <a:tab pos="9441180" algn="l"/>
              </a:tabLst>
            </a:pPr>
            <a:r>
              <a:rPr sz="2600" dirty="0">
                <a:latin typeface="Calibri"/>
                <a:cs typeface="Calibri"/>
              </a:rPr>
              <a:t>P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oc</a:t>
            </a:r>
            <a:r>
              <a:rPr sz="2600" spc="-20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du</a:t>
            </a:r>
            <a:r>
              <a:rPr sz="2600" spc="-50" dirty="0">
                <a:latin typeface="Calibri"/>
                <a:cs typeface="Calibri"/>
              </a:rPr>
              <a:t>r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s	</a:t>
            </a:r>
            <a:r>
              <a:rPr sz="2600" spc="-65" dirty="0">
                <a:latin typeface="Calibri"/>
                <a:cs typeface="Calibri"/>
              </a:rPr>
              <a:t>f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	</a:t>
            </a:r>
            <a:r>
              <a:rPr sz="2600" spc="-50" dirty="0">
                <a:latin typeface="Calibri"/>
                <a:cs typeface="Calibri"/>
              </a:rPr>
              <a:t>s</a:t>
            </a:r>
            <a:r>
              <a:rPr sz="2600" spc="-40" dirty="0">
                <a:latin typeface="Calibri"/>
                <a:cs typeface="Calibri"/>
              </a:rPr>
              <a:t>y</a:t>
            </a:r>
            <a:r>
              <a:rPr sz="2600" spc="-25" dirty="0">
                <a:latin typeface="Calibri"/>
                <a:cs typeface="Calibri"/>
              </a:rPr>
              <a:t>s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m</a:t>
            </a:r>
            <a:r>
              <a:rPr sz="2600" spc="-30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ti</a:t>
            </a:r>
            <a:r>
              <a:rPr sz="2600" spc="-20" dirty="0">
                <a:latin typeface="Calibri"/>
                <a:cs typeface="Calibri"/>
              </a:rPr>
              <a:t>c</a:t>
            </a:r>
            <a:r>
              <a:rPr sz="2600" dirty="0">
                <a:latin typeface="Calibri"/>
                <a:cs typeface="Calibri"/>
              </a:rPr>
              <a:t>ally	</a:t>
            </a:r>
            <a:r>
              <a:rPr sz="2600" spc="-1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isit</a:t>
            </a:r>
            <a:r>
              <a:rPr sz="2600" spc="5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g	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40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ery	</a:t>
            </a:r>
            <a:r>
              <a:rPr sz="2600" spc="-30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r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spc="-40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x	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f	an	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40" dirty="0">
                <a:latin typeface="Calibri"/>
                <a:cs typeface="Calibri"/>
              </a:rPr>
              <a:t>r</a:t>
            </a:r>
            <a:r>
              <a:rPr sz="2600" spc="-15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d	</a:t>
            </a:r>
            <a:r>
              <a:rPr sz="2600" spc="-35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spc="-25" dirty="0">
                <a:latin typeface="Calibri"/>
                <a:cs typeface="Calibri"/>
              </a:rPr>
              <a:t>t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d  </a:t>
            </a:r>
            <a:r>
              <a:rPr sz="2600" spc="-10" dirty="0">
                <a:latin typeface="Calibri"/>
                <a:cs typeface="Calibri"/>
              </a:rPr>
              <a:t>tree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called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traversal</a:t>
            </a:r>
            <a:r>
              <a:rPr sz="2600" b="1" spc="-5" dirty="0">
                <a:latin typeface="Calibri"/>
                <a:cs typeface="Calibri"/>
              </a:rPr>
              <a:t> algorithms</a:t>
            </a:r>
            <a:r>
              <a:rPr sz="2600" spc="-5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There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three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most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commonly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such</a:t>
            </a:r>
            <a:r>
              <a:rPr sz="2600" spc="-5" dirty="0">
                <a:latin typeface="Calibri"/>
                <a:cs typeface="Calibri"/>
              </a:rPr>
              <a:t> algorithms:</a:t>
            </a:r>
            <a:endParaRPr sz="2600">
              <a:latin typeface="Calibri"/>
              <a:cs typeface="Calibri"/>
            </a:endParaRPr>
          </a:p>
          <a:p>
            <a:pPr marL="1253490" lvl="1" indent="-32639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1253490" algn="l"/>
              </a:tabLst>
            </a:pPr>
            <a:r>
              <a:rPr sz="2600" spc="-10" dirty="0">
                <a:latin typeface="Calibri"/>
                <a:cs typeface="Calibri"/>
              </a:rPr>
              <a:t>Preorder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traversal,</a:t>
            </a:r>
            <a:endParaRPr sz="2600">
              <a:latin typeface="Calibri"/>
              <a:cs typeface="Calibri"/>
            </a:endParaRPr>
          </a:p>
          <a:p>
            <a:pPr marL="1253490" lvl="1" indent="-32639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1253490" algn="l"/>
              </a:tabLst>
            </a:pPr>
            <a:r>
              <a:rPr sz="2600" spc="-10" dirty="0">
                <a:latin typeface="Calibri"/>
                <a:cs typeface="Calibri"/>
              </a:rPr>
              <a:t>Inorder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traversal,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and</a:t>
            </a:r>
            <a:endParaRPr sz="2600">
              <a:latin typeface="Calibri"/>
              <a:cs typeface="Calibri"/>
            </a:endParaRPr>
          </a:p>
          <a:p>
            <a:pPr marL="1253490" lvl="1" indent="-32639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1253490" algn="l"/>
              </a:tabLst>
            </a:pPr>
            <a:r>
              <a:rPr sz="2600" spc="-20" dirty="0">
                <a:latin typeface="Calibri"/>
                <a:cs typeface="Calibri"/>
              </a:rPr>
              <a:t>Postorder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traversal.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600" spc="-10" dirty="0">
                <a:latin typeface="Calibri"/>
                <a:cs typeface="Calibri"/>
              </a:rPr>
              <a:t>Each</a:t>
            </a:r>
            <a:r>
              <a:rPr sz="2600" spc="-5" dirty="0">
                <a:latin typeface="Calibri"/>
                <a:cs typeface="Calibri"/>
              </a:rPr>
              <a:t> of</a:t>
            </a:r>
            <a:r>
              <a:rPr sz="2600" dirty="0">
                <a:latin typeface="Calibri"/>
                <a:cs typeface="Calibri"/>
              </a:rPr>
              <a:t> these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algorithms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defined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recursively.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40" dirty="0"/>
              <a:t>Applications</a:t>
            </a:r>
            <a:r>
              <a:rPr spc="-70" dirty="0"/>
              <a:t> </a:t>
            </a:r>
            <a:r>
              <a:rPr spc="-15" dirty="0"/>
              <a:t>of</a:t>
            </a:r>
            <a:r>
              <a:rPr spc="-55" dirty="0"/>
              <a:t> </a:t>
            </a:r>
            <a:r>
              <a:rPr spc="-95" dirty="0"/>
              <a:t>Trees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35" dirty="0"/>
              <a:t> Page</a:t>
            </a:r>
            <a:r>
              <a:rPr spc="-25" dirty="0"/>
              <a:t> </a:t>
            </a:r>
            <a:r>
              <a:rPr dirty="0"/>
              <a:t>766)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6350" indent="-229235" algn="just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pc="-50" dirty="0"/>
              <a:t>Trees </a:t>
            </a:r>
            <a:r>
              <a:rPr spc="-15" dirty="0"/>
              <a:t>are </a:t>
            </a:r>
            <a:r>
              <a:rPr spc="-5" dirty="0"/>
              <a:t>used </a:t>
            </a:r>
            <a:r>
              <a:rPr spc="-20" dirty="0"/>
              <a:t>to </a:t>
            </a:r>
            <a:r>
              <a:rPr spc="-10" dirty="0"/>
              <a:t>construct </a:t>
            </a:r>
            <a:r>
              <a:rPr spc="-15" dirty="0"/>
              <a:t>efficient </a:t>
            </a:r>
            <a:r>
              <a:rPr spc="-10" dirty="0"/>
              <a:t>algorithms </a:t>
            </a:r>
            <a:r>
              <a:rPr spc="-25" dirty="0"/>
              <a:t>for </a:t>
            </a:r>
            <a:r>
              <a:rPr spc="-10" dirty="0"/>
              <a:t>locating items </a:t>
            </a:r>
            <a:r>
              <a:rPr dirty="0"/>
              <a:t>in </a:t>
            </a:r>
            <a:r>
              <a:rPr spc="-5" dirty="0"/>
              <a:t>a </a:t>
            </a:r>
            <a:r>
              <a:rPr dirty="0"/>
              <a:t> </a:t>
            </a:r>
            <a:r>
              <a:rPr spc="-15" dirty="0"/>
              <a:t>list.</a:t>
            </a:r>
          </a:p>
          <a:p>
            <a:pPr marL="241300" marR="5715" indent="-229235" algn="just">
              <a:lnSpc>
                <a:spcPct val="80000"/>
              </a:lnSpc>
              <a:spcBef>
                <a:spcPts val="1019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They</a:t>
            </a:r>
            <a:r>
              <a:rPr spc="-5" dirty="0"/>
              <a:t> </a:t>
            </a:r>
            <a:r>
              <a:rPr spc="-10" dirty="0"/>
              <a:t>can</a:t>
            </a:r>
            <a:r>
              <a:rPr spc="-5" dirty="0"/>
              <a:t> be</a:t>
            </a:r>
            <a:r>
              <a:rPr dirty="0"/>
              <a:t> </a:t>
            </a:r>
            <a:r>
              <a:rPr spc="-10" dirty="0"/>
              <a:t>used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algorithms,</a:t>
            </a:r>
            <a:r>
              <a:rPr spc="-5" dirty="0"/>
              <a:t> </a:t>
            </a:r>
            <a:r>
              <a:rPr dirty="0"/>
              <a:t>such</a:t>
            </a:r>
            <a:r>
              <a:rPr spc="5"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10" dirty="0"/>
              <a:t>Huffman</a:t>
            </a:r>
            <a:r>
              <a:rPr spc="-5" dirty="0"/>
              <a:t> coding,</a:t>
            </a:r>
            <a:r>
              <a:rPr dirty="0"/>
              <a:t> </a:t>
            </a:r>
            <a:r>
              <a:rPr spc="-10" dirty="0"/>
              <a:t>that </a:t>
            </a:r>
            <a:r>
              <a:rPr spc="-5" dirty="0"/>
              <a:t> </a:t>
            </a:r>
            <a:r>
              <a:rPr spc="-10" dirty="0"/>
              <a:t>construct</a:t>
            </a:r>
            <a:r>
              <a:rPr spc="-5" dirty="0"/>
              <a:t> </a:t>
            </a:r>
            <a:r>
              <a:rPr spc="-15" dirty="0"/>
              <a:t>efficient</a:t>
            </a:r>
            <a:r>
              <a:rPr spc="-10" dirty="0"/>
              <a:t> codes</a:t>
            </a:r>
            <a:r>
              <a:rPr spc="-5" dirty="0"/>
              <a:t> </a:t>
            </a:r>
            <a:r>
              <a:rPr spc="-15" dirty="0"/>
              <a:t>saving</a:t>
            </a:r>
            <a:r>
              <a:rPr spc="-10" dirty="0"/>
              <a:t> </a:t>
            </a:r>
            <a:r>
              <a:rPr spc="-15" dirty="0"/>
              <a:t>costs</a:t>
            </a:r>
            <a:r>
              <a:rPr spc="-10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spc="-20" dirty="0"/>
              <a:t>data</a:t>
            </a:r>
            <a:r>
              <a:rPr spc="-15" dirty="0"/>
              <a:t> </a:t>
            </a:r>
            <a:r>
              <a:rPr spc="-10" dirty="0"/>
              <a:t>transmission</a:t>
            </a:r>
            <a:r>
              <a:rPr spc="61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25" dirty="0"/>
              <a:t>storage.</a:t>
            </a:r>
          </a:p>
          <a:p>
            <a:pPr marL="241300" marR="5715" indent="-229235" algn="just">
              <a:lnSpc>
                <a:spcPts val="2690"/>
              </a:lnSpc>
              <a:spcBef>
                <a:spcPts val="985"/>
              </a:spcBef>
              <a:buFont typeface="Arial MT"/>
              <a:buChar char="•"/>
              <a:tabLst>
                <a:tab pos="241935" algn="l"/>
              </a:tabLst>
            </a:pPr>
            <a:r>
              <a:rPr spc="-45" dirty="0"/>
              <a:t>Trees </a:t>
            </a:r>
            <a:r>
              <a:rPr spc="-10" dirty="0"/>
              <a:t>can </a:t>
            </a:r>
            <a:r>
              <a:rPr spc="-5" dirty="0"/>
              <a:t>be used </a:t>
            </a:r>
            <a:r>
              <a:rPr spc="-15" dirty="0"/>
              <a:t>to study games </a:t>
            </a:r>
            <a:r>
              <a:rPr dirty="0"/>
              <a:t>such </a:t>
            </a:r>
            <a:r>
              <a:rPr spc="-5" dirty="0"/>
              <a:t>as </a:t>
            </a:r>
            <a:r>
              <a:rPr spc="-20" dirty="0"/>
              <a:t>checkers </a:t>
            </a:r>
            <a:r>
              <a:rPr dirty="0"/>
              <a:t>and </a:t>
            </a:r>
            <a:r>
              <a:rPr spc="-5" dirty="0"/>
              <a:t>chess </a:t>
            </a:r>
            <a:r>
              <a:rPr dirty="0"/>
              <a:t>and </a:t>
            </a:r>
            <a:r>
              <a:rPr spc="-10" dirty="0"/>
              <a:t>can </a:t>
            </a:r>
            <a:r>
              <a:rPr spc="-5" dirty="0"/>
              <a:t> </a:t>
            </a:r>
            <a:r>
              <a:rPr spc="-10" dirty="0"/>
              <a:t>help</a:t>
            </a:r>
            <a:r>
              <a:rPr spc="25" dirty="0"/>
              <a:t> </a:t>
            </a:r>
            <a:r>
              <a:rPr spc="-15" dirty="0"/>
              <a:t>determine</a:t>
            </a:r>
            <a:r>
              <a:rPr spc="15" dirty="0"/>
              <a:t> </a:t>
            </a:r>
            <a:r>
              <a:rPr spc="-10" dirty="0"/>
              <a:t>winning</a:t>
            </a:r>
            <a:r>
              <a:rPr spc="25" dirty="0"/>
              <a:t> </a:t>
            </a:r>
            <a:r>
              <a:rPr spc="-20" dirty="0"/>
              <a:t>strategies</a:t>
            </a:r>
            <a:r>
              <a:rPr dirty="0"/>
              <a:t> </a:t>
            </a:r>
            <a:r>
              <a:rPr spc="-25" dirty="0"/>
              <a:t>for</a:t>
            </a:r>
            <a:r>
              <a:rPr dirty="0"/>
              <a:t> </a:t>
            </a:r>
            <a:r>
              <a:rPr spc="-15" dirty="0"/>
              <a:t>playing</a:t>
            </a:r>
            <a:r>
              <a:rPr spc="15" dirty="0"/>
              <a:t> </a:t>
            </a:r>
            <a:r>
              <a:rPr spc="-5" dirty="0"/>
              <a:t>these</a:t>
            </a:r>
            <a:r>
              <a:rPr spc="15" dirty="0"/>
              <a:t> </a:t>
            </a:r>
            <a:r>
              <a:rPr spc="-10" dirty="0"/>
              <a:t>games.</a:t>
            </a:r>
          </a:p>
          <a:p>
            <a:pPr marL="241300" marR="5080" indent="-229235" algn="just">
              <a:lnSpc>
                <a:spcPct val="80000"/>
              </a:lnSpc>
              <a:spcBef>
                <a:spcPts val="1015"/>
              </a:spcBef>
              <a:buFont typeface="Arial MT"/>
              <a:buChar char="•"/>
              <a:tabLst>
                <a:tab pos="241935" algn="l"/>
              </a:tabLst>
            </a:pPr>
            <a:r>
              <a:rPr spc="-50" dirty="0"/>
              <a:t>Trees </a:t>
            </a:r>
            <a:r>
              <a:rPr spc="-10" dirty="0"/>
              <a:t>can be </a:t>
            </a:r>
            <a:r>
              <a:rPr spc="-5" dirty="0"/>
              <a:t>used </a:t>
            </a:r>
            <a:r>
              <a:rPr spc="-10" dirty="0"/>
              <a:t>to </a:t>
            </a:r>
            <a:r>
              <a:rPr spc="-5" dirty="0"/>
              <a:t>model </a:t>
            </a:r>
            <a:r>
              <a:rPr spc="-15" dirty="0"/>
              <a:t>procedures </a:t>
            </a:r>
            <a:r>
              <a:rPr spc="-10" dirty="0"/>
              <a:t>carried </a:t>
            </a:r>
            <a:r>
              <a:rPr dirty="0"/>
              <a:t>out </a:t>
            </a:r>
            <a:r>
              <a:rPr spc="-5" dirty="0"/>
              <a:t>using a sequence </a:t>
            </a:r>
            <a:r>
              <a:rPr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decisions.</a:t>
            </a:r>
            <a:r>
              <a:rPr dirty="0"/>
              <a:t> </a:t>
            </a:r>
            <a:r>
              <a:rPr spc="-5" dirty="0"/>
              <a:t>Constructing</a:t>
            </a:r>
            <a:r>
              <a:rPr dirty="0"/>
              <a:t> </a:t>
            </a:r>
            <a:r>
              <a:rPr spc="-5" dirty="0"/>
              <a:t>these</a:t>
            </a:r>
            <a:r>
              <a:rPr dirty="0"/>
              <a:t> </a:t>
            </a:r>
            <a:r>
              <a:rPr spc="-5" dirty="0"/>
              <a:t>models</a:t>
            </a:r>
            <a:r>
              <a:rPr dirty="0"/>
              <a:t> </a:t>
            </a:r>
            <a:r>
              <a:rPr spc="-10" dirty="0"/>
              <a:t>can</a:t>
            </a:r>
            <a:r>
              <a:rPr spc="-5" dirty="0"/>
              <a:t> </a:t>
            </a:r>
            <a:r>
              <a:rPr spc="-10" dirty="0"/>
              <a:t>help</a:t>
            </a:r>
            <a:r>
              <a:rPr spc="-5" dirty="0"/>
              <a:t> </a:t>
            </a:r>
            <a:r>
              <a:rPr spc="-15" dirty="0"/>
              <a:t>determine</a:t>
            </a:r>
            <a:r>
              <a:rPr spc="-10" dirty="0"/>
              <a:t> </a:t>
            </a:r>
            <a:r>
              <a:rPr spc="-5" dirty="0"/>
              <a:t>the </a:t>
            </a:r>
            <a:r>
              <a:rPr dirty="0"/>
              <a:t> </a:t>
            </a:r>
            <a:r>
              <a:rPr spc="-10" dirty="0"/>
              <a:t>computational</a:t>
            </a:r>
            <a:r>
              <a:rPr spc="-5" dirty="0"/>
              <a:t> </a:t>
            </a:r>
            <a:r>
              <a:rPr spc="-15" dirty="0"/>
              <a:t>complexity</a:t>
            </a:r>
            <a:r>
              <a:rPr spc="-1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algorithms</a:t>
            </a:r>
            <a:r>
              <a:rPr spc="-5" dirty="0"/>
              <a:t> based</a:t>
            </a:r>
            <a:r>
              <a:rPr dirty="0"/>
              <a:t> </a:t>
            </a:r>
            <a:r>
              <a:rPr spc="-5" dirty="0"/>
              <a:t>on</a:t>
            </a:r>
            <a:r>
              <a:rPr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10" dirty="0"/>
              <a:t>sequence</a:t>
            </a:r>
            <a:r>
              <a:rPr spc="-5" dirty="0"/>
              <a:t> of </a:t>
            </a:r>
            <a:r>
              <a:rPr dirty="0"/>
              <a:t> </a:t>
            </a:r>
            <a:r>
              <a:rPr spc="-10" dirty="0"/>
              <a:t>decisions,</a:t>
            </a:r>
            <a:r>
              <a:rPr spc="40" dirty="0"/>
              <a:t> </a:t>
            </a:r>
            <a:r>
              <a:rPr spc="-10" dirty="0"/>
              <a:t>such</a:t>
            </a:r>
            <a:r>
              <a:rPr spc="30"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10" dirty="0"/>
              <a:t>sorting</a:t>
            </a:r>
            <a:r>
              <a:rPr spc="30" dirty="0"/>
              <a:t> </a:t>
            </a:r>
            <a:r>
              <a:rPr spc="-10" dirty="0"/>
              <a:t>algorithms.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9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20" dirty="0"/>
              <a:t> </a:t>
            </a:r>
            <a:r>
              <a:rPr dirty="0"/>
              <a:t>794)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84960" y="1491333"/>
            <a:ext cx="9368155" cy="4865370"/>
            <a:chOff x="1584960" y="1491333"/>
            <a:chExt cx="9368155" cy="4865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60" y="1491333"/>
              <a:ext cx="9368028" cy="16130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2880360"/>
              <a:ext cx="4596384" cy="34762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9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20" dirty="0"/>
              <a:t> </a:t>
            </a:r>
            <a:r>
              <a:rPr dirty="0"/>
              <a:t>794)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5361" y="1740957"/>
            <a:ext cx="11202670" cy="4980305"/>
            <a:chOff x="625361" y="1740957"/>
            <a:chExt cx="11202670" cy="4980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1" y="1740957"/>
              <a:ext cx="8027384" cy="498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759" y="2159508"/>
              <a:ext cx="3461004" cy="456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019" y="2628690"/>
              <a:ext cx="4385438" cy="3309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404" y="3200400"/>
              <a:ext cx="2628900" cy="69646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15" dirty="0"/>
              <a:t> </a:t>
            </a:r>
            <a:r>
              <a:rPr spc="-5" dirty="0"/>
              <a:t>795)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5361" y="1740957"/>
            <a:ext cx="11202670" cy="4980305"/>
            <a:chOff x="625361" y="1740957"/>
            <a:chExt cx="11202670" cy="4980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1" y="1740957"/>
              <a:ext cx="8027384" cy="498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759" y="2159508"/>
              <a:ext cx="3461004" cy="456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025" y="2817005"/>
              <a:ext cx="3620587" cy="27953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15" dirty="0"/>
              <a:t> </a:t>
            </a:r>
            <a:r>
              <a:rPr spc="-5" dirty="0"/>
              <a:t>795)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5361" y="1740957"/>
            <a:ext cx="11202670" cy="4980305"/>
            <a:chOff x="625361" y="1740957"/>
            <a:chExt cx="11202670" cy="4980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1" y="1740957"/>
              <a:ext cx="8027384" cy="498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759" y="2159508"/>
              <a:ext cx="3461004" cy="456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230" y="3017372"/>
              <a:ext cx="4775104" cy="22549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15" dirty="0"/>
              <a:t> </a:t>
            </a:r>
            <a:r>
              <a:rPr spc="-5" dirty="0"/>
              <a:t>795)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5361" y="1740957"/>
            <a:ext cx="11202670" cy="4980305"/>
            <a:chOff x="625361" y="1740957"/>
            <a:chExt cx="11202670" cy="4980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1" y="1740957"/>
              <a:ext cx="8027384" cy="498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759" y="2159508"/>
              <a:ext cx="3461004" cy="456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56" y="3198777"/>
              <a:ext cx="5468666" cy="143413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228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15" dirty="0"/>
              <a:t> </a:t>
            </a:r>
            <a:r>
              <a:rPr spc="-40" dirty="0"/>
              <a:t>Page</a:t>
            </a:r>
            <a:r>
              <a:rPr spc="-15" dirty="0"/>
              <a:t> </a:t>
            </a:r>
            <a:r>
              <a:rPr spc="-5" dirty="0"/>
              <a:t>795)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5361" y="1740957"/>
            <a:ext cx="11202670" cy="4980305"/>
            <a:chOff x="625361" y="1740957"/>
            <a:chExt cx="11202670" cy="4980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361" y="1740957"/>
              <a:ext cx="8027384" cy="498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759" y="2159508"/>
              <a:ext cx="3461004" cy="456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60" y="3692849"/>
              <a:ext cx="6822236" cy="43656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7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5" dirty="0"/>
              <a:t> </a:t>
            </a:r>
            <a:r>
              <a:rPr spc="-10" dirty="0"/>
              <a:t>1,</a:t>
            </a:r>
            <a:r>
              <a:rPr spc="-20" dirty="0"/>
              <a:t> </a:t>
            </a:r>
            <a:r>
              <a:rPr spc="-40" dirty="0"/>
              <a:t>Page</a:t>
            </a:r>
            <a:r>
              <a:rPr spc="-10" dirty="0"/>
              <a:t> </a:t>
            </a:r>
            <a:r>
              <a:rPr spc="-5" dirty="0"/>
              <a:t>796)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320" y="1690116"/>
            <a:ext cx="8055864" cy="11003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1819" y="2960975"/>
            <a:ext cx="4509730" cy="30589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7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spc="-5" dirty="0"/>
              <a:t>796)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64" y="1766316"/>
            <a:ext cx="8772150" cy="2286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19215" y="2533571"/>
            <a:ext cx="5089525" cy="3440429"/>
            <a:chOff x="5919215" y="2533571"/>
            <a:chExt cx="5089525" cy="344042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8032" y="2533571"/>
              <a:ext cx="2300643" cy="34403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215" y="3396996"/>
              <a:ext cx="3038856" cy="9143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6259" y="2721707"/>
            <a:ext cx="4509730" cy="305891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796)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64" y="1766316"/>
            <a:ext cx="877215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032" y="2533571"/>
            <a:ext cx="2300643" cy="3440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8111" y="2581712"/>
            <a:ext cx="4172194" cy="326197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796)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64" y="1766316"/>
            <a:ext cx="877215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032" y="2533571"/>
            <a:ext cx="2300643" cy="3440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661" y="2734860"/>
            <a:ext cx="5516240" cy="261217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198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30" dirty="0"/>
              <a:t>T</a:t>
            </a:r>
            <a:r>
              <a:rPr spc="-80" dirty="0"/>
              <a:t>r</a:t>
            </a:r>
            <a:r>
              <a:rPr spc="-30" dirty="0"/>
              <a:t>e</a:t>
            </a:r>
            <a:r>
              <a:rPr spc="-45" dirty="0"/>
              <a:t>e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4228" y="609676"/>
            <a:ext cx="421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(Book</a:t>
            </a:r>
            <a:r>
              <a:rPr sz="4400" spc="-2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1:</a:t>
            </a:r>
            <a:r>
              <a:rPr sz="4400" spc="-40" dirty="0">
                <a:latin typeface="Calibri Light"/>
                <a:cs typeface="Calibri Light"/>
              </a:rPr>
              <a:t> </a:t>
            </a:r>
            <a:r>
              <a:rPr sz="4400" spc="-35" dirty="0">
                <a:latin typeface="Calibri Light"/>
                <a:cs typeface="Calibri Light"/>
              </a:rPr>
              <a:t>Page</a:t>
            </a:r>
            <a:r>
              <a:rPr sz="4400" spc="-25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767)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351" y="1563833"/>
            <a:ext cx="8310309" cy="127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089" y="3186366"/>
            <a:ext cx="5659704" cy="29715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4421" y="3388309"/>
            <a:ext cx="507111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Example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1: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Which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trees?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Solution: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G1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trees,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connected graphs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simple </a:t>
            </a:r>
            <a:r>
              <a:rPr sz="1800" spc="-10" dirty="0">
                <a:latin typeface="Calibri"/>
                <a:cs typeface="Calibri"/>
              </a:rPr>
              <a:t>circuits. </a:t>
            </a:r>
            <a:r>
              <a:rPr sz="1800" dirty="0">
                <a:latin typeface="Calibri"/>
                <a:cs typeface="Calibri"/>
              </a:rPr>
              <a:t>G3 </a:t>
            </a:r>
            <a:r>
              <a:rPr sz="1800" spc="-5" dirty="0">
                <a:latin typeface="Calibri"/>
                <a:cs typeface="Calibri"/>
              </a:rPr>
              <a:t>is not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 </a:t>
            </a:r>
            <a:r>
              <a:rPr sz="1800" spc="-5" dirty="0">
                <a:latin typeface="Calibri"/>
                <a:cs typeface="Calibri"/>
              </a:rPr>
              <a:t>because </a:t>
            </a:r>
            <a:r>
              <a:rPr sz="1800" spc="5" dirty="0">
                <a:latin typeface="Calibri"/>
                <a:cs typeface="Calibri"/>
              </a:rPr>
              <a:t>e, </a:t>
            </a:r>
            <a:r>
              <a:rPr sz="1800" dirty="0">
                <a:latin typeface="Calibri"/>
                <a:cs typeface="Calibri"/>
              </a:rPr>
              <a:t>b, a, </a:t>
            </a:r>
            <a:r>
              <a:rPr sz="1800" spc="5" dirty="0">
                <a:latin typeface="Calibri"/>
                <a:cs typeface="Calibri"/>
              </a:rPr>
              <a:t>d,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simple circuit in this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Finally,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G4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796)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64" y="1766316"/>
            <a:ext cx="877215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032" y="2533571"/>
            <a:ext cx="2300643" cy="3440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860" y="3005270"/>
            <a:ext cx="6494808" cy="17053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0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Preorder</a:t>
            </a:r>
            <a:r>
              <a:rPr sz="4400" spc="-9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7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spc="-5" dirty="0"/>
              <a:t>797)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64" y="1766316"/>
            <a:ext cx="877215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032" y="2533571"/>
            <a:ext cx="2300643" cy="3440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614" y="3415418"/>
            <a:ext cx="7580702" cy="4941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9694" y="609676"/>
            <a:ext cx="42144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15" dirty="0"/>
              <a:t> </a:t>
            </a:r>
            <a:r>
              <a:rPr spc="-35" dirty="0"/>
              <a:t>Page</a:t>
            </a:r>
            <a:r>
              <a:rPr spc="-20" dirty="0"/>
              <a:t> </a:t>
            </a:r>
            <a:r>
              <a:rPr dirty="0"/>
              <a:t>797)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62811" y="1690116"/>
            <a:ext cx="9867900" cy="4741545"/>
            <a:chOff x="1162811" y="1690116"/>
            <a:chExt cx="9867900" cy="47415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811" y="1690116"/>
              <a:ext cx="9867900" cy="13060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15996"/>
              <a:ext cx="4724400" cy="34152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678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65" dirty="0"/>
              <a:t> </a:t>
            </a:r>
            <a:r>
              <a:rPr spc="-5" dirty="0"/>
              <a:t>798)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1398" y="1895094"/>
            <a:ext cx="10950575" cy="4632325"/>
            <a:chOff x="571398" y="1895094"/>
            <a:chExt cx="10950575" cy="4632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98" y="1895094"/>
              <a:ext cx="8817314" cy="494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56" y="2351531"/>
              <a:ext cx="2996183" cy="417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733" y="2803837"/>
              <a:ext cx="4522073" cy="32049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8044" y="3671316"/>
              <a:ext cx="2590800" cy="6324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678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65" dirty="0"/>
              <a:t> </a:t>
            </a:r>
            <a:r>
              <a:rPr spc="-5" dirty="0"/>
              <a:t>799)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1398" y="1895094"/>
            <a:ext cx="10950575" cy="4632325"/>
            <a:chOff x="571398" y="1895094"/>
            <a:chExt cx="10950575" cy="4632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98" y="1895094"/>
              <a:ext cx="8817314" cy="494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56" y="2351531"/>
              <a:ext cx="2996183" cy="417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714" y="2831230"/>
              <a:ext cx="4152557" cy="32388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678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65" dirty="0"/>
              <a:t> </a:t>
            </a:r>
            <a:r>
              <a:rPr spc="-5" dirty="0"/>
              <a:t>799)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1398" y="1895094"/>
            <a:ext cx="10950575" cy="4632325"/>
            <a:chOff x="571398" y="1895094"/>
            <a:chExt cx="10950575" cy="4632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98" y="1895094"/>
              <a:ext cx="8817314" cy="494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56" y="2351531"/>
              <a:ext cx="2996183" cy="417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460" y="3100130"/>
              <a:ext cx="5656774" cy="24469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678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65" dirty="0"/>
              <a:t> </a:t>
            </a:r>
            <a:r>
              <a:rPr spc="-5" dirty="0"/>
              <a:t>799)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1398" y="1895094"/>
            <a:ext cx="10950575" cy="4632325"/>
            <a:chOff x="571398" y="1895094"/>
            <a:chExt cx="10950575" cy="4632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98" y="1895094"/>
              <a:ext cx="8817314" cy="494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56" y="2351531"/>
              <a:ext cx="2996183" cy="417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027" y="3444301"/>
              <a:ext cx="6667500" cy="16199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311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latin typeface="Calibri Light"/>
                <a:cs typeface="Calibri Light"/>
              </a:rPr>
              <a:t>Postorder</a:t>
            </a:r>
            <a:r>
              <a:rPr sz="4400" spc="-80" dirty="0">
                <a:latin typeface="Calibri Light"/>
                <a:cs typeface="Calibri Light"/>
              </a:rPr>
              <a:t> </a:t>
            </a:r>
            <a:r>
              <a:rPr sz="4400" spc="-65" dirty="0">
                <a:latin typeface="Calibri Light"/>
                <a:cs typeface="Calibri Light"/>
              </a:rPr>
              <a:t>Traversal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6780">
              <a:lnSpc>
                <a:spcPct val="100000"/>
              </a:lnSpc>
              <a:spcBef>
                <a:spcPts val="105"/>
              </a:spcBef>
            </a:pPr>
            <a:r>
              <a:rPr dirty="0"/>
              <a:t>(Book 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65" dirty="0"/>
              <a:t> </a:t>
            </a:r>
            <a:r>
              <a:rPr spc="-5" dirty="0"/>
              <a:t>799)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1398" y="1895094"/>
            <a:ext cx="10950575" cy="4632325"/>
            <a:chOff x="571398" y="1895094"/>
            <a:chExt cx="10950575" cy="4632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98" y="1895094"/>
              <a:ext cx="8817314" cy="494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56" y="2351531"/>
              <a:ext cx="2996183" cy="417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05" y="3801537"/>
              <a:ext cx="7677150" cy="4855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613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Shortest-Path</a:t>
            </a:r>
            <a:r>
              <a:rPr spc="-5" dirty="0"/>
              <a:t> </a:t>
            </a:r>
            <a:r>
              <a:rPr spc="-20" dirty="0"/>
              <a:t>Problems</a:t>
            </a:r>
            <a:r>
              <a:rPr spc="-15" dirty="0"/>
              <a:t> </a:t>
            </a:r>
            <a:r>
              <a:rPr dirty="0"/>
              <a:t>(Book</a:t>
            </a:r>
            <a:r>
              <a:rPr spc="-5" dirty="0"/>
              <a:t> </a:t>
            </a:r>
            <a:r>
              <a:rPr dirty="0"/>
              <a:t>1,</a:t>
            </a:r>
            <a:r>
              <a:rPr spc="-20" dirty="0"/>
              <a:t>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728)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10318115" cy="40328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280035" indent="-229235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r>
              <a:rPr sz="2800" spc="-5" dirty="0">
                <a:latin typeface="Calibri"/>
                <a:cs typeface="Calibri"/>
              </a:rPr>
              <a:t> assigned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edges.</a:t>
            </a:r>
            <a:endParaRPr sz="2800">
              <a:latin typeface="Calibri"/>
              <a:cs typeface="Calibri"/>
            </a:endParaRPr>
          </a:p>
          <a:p>
            <a:pPr marL="241300" marR="617220" indent="-229235">
              <a:lnSpc>
                <a:spcPts val="269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 airline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modeled.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up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basic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cities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vertices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flights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edges.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ts val="2690"/>
              </a:lnSpc>
              <a:spcBef>
                <a:spcPts val="10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distances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assigning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distances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cities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edge.</a:t>
            </a:r>
            <a:endParaRPr sz="2800">
              <a:latin typeface="Calibri"/>
              <a:cs typeface="Calibri"/>
            </a:endParaRPr>
          </a:p>
          <a:p>
            <a:pPr marL="527685" marR="462915" indent="-515620">
              <a:lnSpc>
                <a:spcPts val="2690"/>
              </a:lnSpc>
              <a:spcBef>
                <a:spcPts val="9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flight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modeled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assigning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flight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edges.</a:t>
            </a:r>
            <a:endParaRPr sz="2800">
              <a:latin typeface="Calibri"/>
              <a:cs typeface="Calibri"/>
            </a:endParaRPr>
          </a:p>
          <a:p>
            <a:pPr marL="527685" marR="325120" indent="-515620">
              <a:lnSpc>
                <a:spcPct val="80000"/>
              </a:lnSpc>
              <a:spcBef>
                <a:spcPts val="10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assigning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152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Weighted</a:t>
            </a:r>
            <a:r>
              <a:rPr spc="-5" dirty="0"/>
              <a:t> </a:t>
            </a:r>
            <a:r>
              <a:rPr spc="-15" dirty="0"/>
              <a:t>Graphs</a:t>
            </a:r>
            <a:r>
              <a:rPr dirty="0"/>
              <a:t> Modeling an</a:t>
            </a:r>
            <a:r>
              <a:rPr spc="10" dirty="0"/>
              <a:t> </a:t>
            </a:r>
            <a:r>
              <a:rPr dirty="0"/>
              <a:t>Airline</a:t>
            </a:r>
            <a:r>
              <a:rPr spc="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03427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distances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assigning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distances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cities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776" y="3153604"/>
            <a:ext cx="7084306" cy="28673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331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35370" algn="l"/>
              </a:tabLst>
            </a:pPr>
            <a:r>
              <a:rPr spc="-30" dirty="0"/>
              <a:t>Forest	</a:t>
            </a: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767)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518" y="2880054"/>
            <a:ext cx="6098564" cy="32835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2669" y="1793240"/>
            <a:ext cx="8881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simple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necessarily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forest</a:t>
            </a:r>
            <a:r>
              <a:rPr sz="1800" spc="-1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property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10" dirty="0">
                <a:latin typeface="Calibri"/>
                <a:cs typeface="Calibri"/>
              </a:rPr>
              <a:t>connected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components</a:t>
            </a:r>
            <a:r>
              <a:rPr sz="1800" dirty="0">
                <a:latin typeface="Calibri"/>
                <a:cs typeface="Calibri"/>
              </a:rPr>
              <a:t> is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10152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>
                <a:latin typeface="Calibri Light"/>
                <a:cs typeface="Calibri Light"/>
              </a:rPr>
              <a:t>Weighted</a:t>
            </a:r>
            <a:r>
              <a:rPr sz="4400" spc="-5" dirty="0">
                <a:latin typeface="Calibri Light"/>
                <a:cs typeface="Calibri Light"/>
              </a:rPr>
              <a:t> </a:t>
            </a:r>
            <a:r>
              <a:rPr sz="4400" spc="-15" dirty="0">
                <a:latin typeface="Calibri Light"/>
                <a:cs typeface="Calibri Light"/>
              </a:rPr>
              <a:t>Graphs</a:t>
            </a:r>
            <a:r>
              <a:rPr sz="4400" dirty="0">
                <a:latin typeface="Calibri Light"/>
                <a:cs typeface="Calibri Light"/>
              </a:rPr>
              <a:t> Modeling an</a:t>
            </a:r>
            <a:r>
              <a:rPr sz="4400" spc="1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Airline</a:t>
            </a:r>
            <a:r>
              <a:rPr sz="4400" spc="5" dirty="0">
                <a:latin typeface="Calibri Light"/>
                <a:cs typeface="Calibri Light"/>
              </a:rPr>
              <a:t> </a:t>
            </a:r>
            <a:r>
              <a:rPr sz="4400" spc="-35" dirty="0">
                <a:latin typeface="Calibri Light"/>
                <a:cs typeface="Calibri Light"/>
              </a:rPr>
              <a:t>System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8628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527685" marR="5080" indent="-515620">
              <a:lnSpc>
                <a:spcPts val="3030"/>
              </a:lnSpc>
              <a:spcBef>
                <a:spcPts val="475"/>
              </a:spcBef>
              <a:tabLst>
                <a:tab pos="527685" algn="l"/>
              </a:tabLst>
            </a:pPr>
            <a:r>
              <a:rPr sz="2800" spc="-5" dirty="0">
                <a:latin typeface="Calibri"/>
                <a:cs typeface="Calibri"/>
              </a:rPr>
              <a:t>1.	</a:t>
            </a: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flight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assigning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flight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66" y="3151639"/>
            <a:ext cx="8201011" cy="33195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pc="-5" dirty="0"/>
              <a:t>https://sites.google.com/view/adeel-arif/teaching/discrete-</a:t>
            </a:r>
          </a:p>
          <a:p>
            <a:pPr algn="ctr">
              <a:lnSpc>
                <a:spcPct val="100000"/>
              </a:lnSpc>
            </a:pPr>
            <a:r>
              <a:rPr spc="-5" dirty="0"/>
              <a:t>structures-f22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0152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Weighted</a:t>
            </a:r>
            <a:r>
              <a:rPr spc="-5" dirty="0"/>
              <a:t> </a:t>
            </a:r>
            <a:r>
              <a:rPr spc="-15" dirty="0"/>
              <a:t>Graphs</a:t>
            </a:r>
            <a:r>
              <a:rPr dirty="0"/>
              <a:t> Modeling an</a:t>
            </a:r>
            <a:r>
              <a:rPr spc="10" dirty="0"/>
              <a:t> </a:t>
            </a:r>
            <a:r>
              <a:rPr dirty="0"/>
              <a:t>Airline</a:t>
            </a:r>
            <a:r>
              <a:rPr spc="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71423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Problems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fares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assigning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fares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975" y="2923494"/>
            <a:ext cx="8657852" cy="35062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265" y="4102336"/>
            <a:ext cx="661670" cy="659765"/>
            <a:chOff x="701265" y="4102336"/>
            <a:chExt cx="661670" cy="659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265" y="4102336"/>
              <a:ext cx="661253" cy="6595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195" y="4109180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331" y="0"/>
                  </a:moveTo>
                  <a:lnTo>
                    <a:pt x="255803" y="3984"/>
                  </a:lnTo>
                  <a:lnTo>
                    <a:pt x="208821" y="15519"/>
                  </a:lnTo>
                  <a:lnTo>
                    <a:pt x="165011" y="33979"/>
                  </a:lnTo>
                  <a:lnTo>
                    <a:pt x="125004" y="58737"/>
                  </a:lnTo>
                  <a:lnTo>
                    <a:pt x="89427" y="89169"/>
                  </a:lnTo>
                  <a:lnTo>
                    <a:pt x="58909" y="124647"/>
                  </a:lnTo>
                  <a:lnTo>
                    <a:pt x="34079" y="164546"/>
                  </a:lnTo>
                  <a:lnTo>
                    <a:pt x="15565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5" y="400781"/>
                  </a:lnTo>
                  <a:lnTo>
                    <a:pt x="34079" y="444485"/>
                  </a:lnTo>
                  <a:lnTo>
                    <a:pt x="58909" y="484397"/>
                  </a:lnTo>
                  <a:lnTo>
                    <a:pt x="89427" y="519890"/>
                  </a:lnTo>
                  <a:lnTo>
                    <a:pt x="125004" y="550336"/>
                  </a:lnTo>
                  <a:lnTo>
                    <a:pt x="165011" y="575108"/>
                  </a:lnTo>
                  <a:lnTo>
                    <a:pt x="208821" y="593579"/>
                  </a:lnTo>
                  <a:lnTo>
                    <a:pt x="255803" y="605122"/>
                  </a:lnTo>
                  <a:lnTo>
                    <a:pt x="305331" y="609109"/>
                  </a:lnTo>
                  <a:lnTo>
                    <a:pt x="354856" y="605122"/>
                  </a:lnTo>
                  <a:lnTo>
                    <a:pt x="401837" y="593579"/>
                  </a:lnTo>
                  <a:lnTo>
                    <a:pt x="445646" y="575108"/>
                  </a:lnTo>
                  <a:lnTo>
                    <a:pt x="485653" y="550336"/>
                  </a:lnTo>
                  <a:lnTo>
                    <a:pt x="521230" y="519890"/>
                  </a:lnTo>
                  <a:lnTo>
                    <a:pt x="551749" y="484397"/>
                  </a:lnTo>
                  <a:lnTo>
                    <a:pt x="576580" y="444485"/>
                  </a:lnTo>
                  <a:lnTo>
                    <a:pt x="595095" y="400781"/>
                  </a:lnTo>
                  <a:lnTo>
                    <a:pt x="606665" y="353911"/>
                  </a:lnTo>
                  <a:lnTo>
                    <a:pt x="610661" y="304505"/>
                  </a:lnTo>
                  <a:lnTo>
                    <a:pt x="606665" y="255101"/>
                  </a:lnTo>
                  <a:lnTo>
                    <a:pt x="595095" y="208239"/>
                  </a:lnTo>
                  <a:lnTo>
                    <a:pt x="576580" y="164546"/>
                  </a:lnTo>
                  <a:lnTo>
                    <a:pt x="551749" y="124647"/>
                  </a:lnTo>
                  <a:lnTo>
                    <a:pt x="521230" y="89169"/>
                  </a:lnTo>
                  <a:lnTo>
                    <a:pt x="485653" y="58737"/>
                  </a:lnTo>
                  <a:lnTo>
                    <a:pt x="445646" y="33979"/>
                  </a:lnTo>
                  <a:lnTo>
                    <a:pt x="401837" y="15519"/>
                  </a:lnTo>
                  <a:lnTo>
                    <a:pt x="354856" y="3984"/>
                  </a:lnTo>
                  <a:lnTo>
                    <a:pt x="30533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4195" y="4109180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5" y="208239"/>
                  </a:lnTo>
                  <a:lnTo>
                    <a:pt x="34079" y="164546"/>
                  </a:lnTo>
                  <a:lnTo>
                    <a:pt x="58909" y="124647"/>
                  </a:lnTo>
                  <a:lnTo>
                    <a:pt x="89427" y="89169"/>
                  </a:lnTo>
                  <a:lnTo>
                    <a:pt x="125004" y="58737"/>
                  </a:lnTo>
                  <a:lnTo>
                    <a:pt x="165011" y="33979"/>
                  </a:lnTo>
                  <a:lnTo>
                    <a:pt x="208821" y="15519"/>
                  </a:lnTo>
                  <a:lnTo>
                    <a:pt x="255803" y="3984"/>
                  </a:lnTo>
                  <a:lnTo>
                    <a:pt x="305331" y="0"/>
                  </a:lnTo>
                  <a:lnTo>
                    <a:pt x="354856" y="3984"/>
                  </a:lnTo>
                  <a:lnTo>
                    <a:pt x="401837" y="15519"/>
                  </a:lnTo>
                  <a:lnTo>
                    <a:pt x="445646" y="33979"/>
                  </a:lnTo>
                  <a:lnTo>
                    <a:pt x="485653" y="58737"/>
                  </a:lnTo>
                  <a:lnTo>
                    <a:pt x="521230" y="89169"/>
                  </a:lnTo>
                  <a:lnTo>
                    <a:pt x="551749" y="124647"/>
                  </a:lnTo>
                  <a:lnTo>
                    <a:pt x="576580" y="164546"/>
                  </a:lnTo>
                  <a:lnTo>
                    <a:pt x="595095" y="208239"/>
                  </a:lnTo>
                  <a:lnTo>
                    <a:pt x="606665" y="255101"/>
                  </a:lnTo>
                  <a:lnTo>
                    <a:pt x="610661" y="304505"/>
                  </a:lnTo>
                  <a:lnTo>
                    <a:pt x="606665" y="353911"/>
                  </a:lnTo>
                  <a:lnTo>
                    <a:pt x="595095" y="400781"/>
                  </a:lnTo>
                  <a:lnTo>
                    <a:pt x="576580" y="444485"/>
                  </a:lnTo>
                  <a:lnTo>
                    <a:pt x="551749" y="484397"/>
                  </a:lnTo>
                  <a:lnTo>
                    <a:pt x="521230" y="519890"/>
                  </a:lnTo>
                  <a:lnTo>
                    <a:pt x="485653" y="550336"/>
                  </a:lnTo>
                  <a:lnTo>
                    <a:pt x="445646" y="575108"/>
                  </a:lnTo>
                  <a:lnTo>
                    <a:pt x="401837" y="593579"/>
                  </a:lnTo>
                  <a:lnTo>
                    <a:pt x="354856" y="605122"/>
                  </a:lnTo>
                  <a:lnTo>
                    <a:pt x="305331" y="609109"/>
                  </a:lnTo>
                  <a:lnTo>
                    <a:pt x="255803" y="605122"/>
                  </a:lnTo>
                  <a:lnTo>
                    <a:pt x="208821" y="593579"/>
                  </a:lnTo>
                  <a:lnTo>
                    <a:pt x="165011" y="575108"/>
                  </a:lnTo>
                  <a:lnTo>
                    <a:pt x="125004" y="550336"/>
                  </a:lnTo>
                  <a:lnTo>
                    <a:pt x="89427" y="519890"/>
                  </a:lnTo>
                  <a:lnTo>
                    <a:pt x="58909" y="484397"/>
                  </a:lnTo>
                  <a:lnTo>
                    <a:pt x="34079" y="444485"/>
                  </a:lnTo>
                  <a:lnTo>
                    <a:pt x="15565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8987" y="4069551"/>
            <a:ext cx="30226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3829" y="3016235"/>
            <a:ext cx="688975" cy="2834640"/>
            <a:chOff x="2013829" y="3016235"/>
            <a:chExt cx="688975" cy="28346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829" y="3016235"/>
              <a:ext cx="688598" cy="6918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0820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0820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830" y="5158662"/>
              <a:ext cx="688598" cy="6918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50820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270" y="0"/>
                  </a:moveTo>
                  <a:lnTo>
                    <a:pt x="255766" y="3986"/>
                  </a:lnTo>
                  <a:lnTo>
                    <a:pt x="208801" y="15527"/>
                  </a:lnTo>
                  <a:lnTo>
                    <a:pt x="165003" y="33995"/>
                  </a:lnTo>
                  <a:lnTo>
                    <a:pt x="125003" y="58764"/>
                  </a:lnTo>
                  <a:lnTo>
                    <a:pt x="89430" y="89206"/>
                  </a:lnTo>
                  <a:lnTo>
                    <a:pt x="58914" y="124694"/>
                  </a:lnTo>
                  <a:lnTo>
                    <a:pt x="34083" y="164601"/>
                  </a:lnTo>
                  <a:lnTo>
                    <a:pt x="15567" y="208300"/>
                  </a:lnTo>
                  <a:lnTo>
                    <a:pt x="3996" y="255163"/>
                  </a:lnTo>
                  <a:lnTo>
                    <a:pt x="0" y="304564"/>
                  </a:lnTo>
                  <a:lnTo>
                    <a:pt x="3996" y="353965"/>
                  </a:lnTo>
                  <a:lnTo>
                    <a:pt x="15567" y="400828"/>
                  </a:lnTo>
                  <a:lnTo>
                    <a:pt x="34083" y="444527"/>
                  </a:lnTo>
                  <a:lnTo>
                    <a:pt x="58914" y="484434"/>
                  </a:lnTo>
                  <a:lnTo>
                    <a:pt x="89430" y="519922"/>
                  </a:lnTo>
                  <a:lnTo>
                    <a:pt x="125003" y="550364"/>
                  </a:lnTo>
                  <a:lnTo>
                    <a:pt x="165003" y="575133"/>
                  </a:lnTo>
                  <a:lnTo>
                    <a:pt x="208801" y="593602"/>
                  </a:lnTo>
                  <a:lnTo>
                    <a:pt x="255766" y="605142"/>
                  </a:lnTo>
                  <a:lnTo>
                    <a:pt x="305270" y="609129"/>
                  </a:lnTo>
                  <a:lnTo>
                    <a:pt x="354801" y="605142"/>
                  </a:lnTo>
                  <a:lnTo>
                    <a:pt x="401788" y="593602"/>
                  </a:lnTo>
                  <a:lnTo>
                    <a:pt x="445602" y="575133"/>
                  </a:lnTo>
                  <a:lnTo>
                    <a:pt x="485615" y="550364"/>
                  </a:lnTo>
                  <a:lnTo>
                    <a:pt x="521197" y="519922"/>
                  </a:lnTo>
                  <a:lnTo>
                    <a:pt x="551719" y="484434"/>
                  </a:lnTo>
                  <a:lnTo>
                    <a:pt x="576554" y="444527"/>
                  </a:lnTo>
                  <a:lnTo>
                    <a:pt x="595071" y="400828"/>
                  </a:lnTo>
                  <a:lnTo>
                    <a:pt x="606643" y="353965"/>
                  </a:lnTo>
                  <a:lnTo>
                    <a:pt x="610640" y="304564"/>
                  </a:lnTo>
                  <a:lnTo>
                    <a:pt x="606643" y="255163"/>
                  </a:lnTo>
                  <a:lnTo>
                    <a:pt x="595071" y="208300"/>
                  </a:lnTo>
                  <a:lnTo>
                    <a:pt x="576554" y="164601"/>
                  </a:lnTo>
                  <a:lnTo>
                    <a:pt x="551719" y="124694"/>
                  </a:lnTo>
                  <a:lnTo>
                    <a:pt x="521197" y="89206"/>
                  </a:lnTo>
                  <a:lnTo>
                    <a:pt x="485615" y="58764"/>
                  </a:lnTo>
                  <a:lnTo>
                    <a:pt x="445602" y="33995"/>
                  </a:lnTo>
                  <a:lnTo>
                    <a:pt x="401788" y="15527"/>
                  </a:lnTo>
                  <a:lnTo>
                    <a:pt x="354801" y="3986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0820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64"/>
                  </a:moveTo>
                  <a:lnTo>
                    <a:pt x="3996" y="255163"/>
                  </a:lnTo>
                  <a:lnTo>
                    <a:pt x="15567" y="208300"/>
                  </a:lnTo>
                  <a:lnTo>
                    <a:pt x="34083" y="164601"/>
                  </a:lnTo>
                  <a:lnTo>
                    <a:pt x="58914" y="124694"/>
                  </a:lnTo>
                  <a:lnTo>
                    <a:pt x="89430" y="89206"/>
                  </a:lnTo>
                  <a:lnTo>
                    <a:pt x="125003" y="58764"/>
                  </a:lnTo>
                  <a:lnTo>
                    <a:pt x="165003" y="33995"/>
                  </a:lnTo>
                  <a:lnTo>
                    <a:pt x="208801" y="15527"/>
                  </a:lnTo>
                  <a:lnTo>
                    <a:pt x="255766" y="3986"/>
                  </a:lnTo>
                  <a:lnTo>
                    <a:pt x="305270" y="0"/>
                  </a:lnTo>
                  <a:lnTo>
                    <a:pt x="354801" y="3986"/>
                  </a:lnTo>
                  <a:lnTo>
                    <a:pt x="401788" y="15527"/>
                  </a:lnTo>
                  <a:lnTo>
                    <a:pt x="445602" y="33995"/>
                  </a:lnTo>
                  <a:lnTo>
                    <a:pt x="485615" y="58764"/>
                  </a:lnTo>
                  <a:lnTo>
                    <a:pt x="521197" y="89206"/>
                  </a:lnTo>
                  <a:lnTo>
                    <a:pt x="551719" y="124694"/>
                  </a:lnTo>
                  <a:lnTo>
                    <a:pt x="576554" y="164601"/>
                  </a:lnTo>
                  <a:lnTo>
                    <a:pt x="595071" y="208300"/>
                  </a:lnTo>
                  <a:lnTo>
                    <a:pt x="606643" y="255163"/>
                  </a:lnTo>
                  <a:lnTo>
                    <a:pt x="610640" y="304564"/>
                  </a:lnTo>
                  <a:lnTo>
                    <a:pt x="606643" y="353965"/>
                  </a:lnTo>
                  <a:lnTo>
                    <a:pt x="595071" y="400828"/>
                  </a:lnTo>
                  <a:lnTo>
                    <a:pt x="576554" y="444527"/>
                  </a:lnTo>
                  <a:lnTo>
                    <a:pt x="551719" y="484434"/>
                  </a:lnTo>
                  <a:lnTo>
                    <a:pt x="521197" y="519922"/>
                  </a:lnTo>
                  <a:lnTo>
                    <a:pt x="485615" y="550364"/>
                  </a:lnTo>
                  <a:lnTo>
                    <a:pt x="445602" y="575133"/>
                  </a:lnTo>
                  <a:lnTo>
                    <a:pt x="401788" y="593602"/>
                  </a:lnTo>
                  <a:lnTo>
                    <a:pt x="354801" y="605142"/>
                  </a:lnTo>
                  <a:lnTo>
                    <a:pt x="305270" y="609129"/>
                  </a:lnTo>
                  <a:lnTo>
                    <a:pt x="255766" y="605142"/>
                  </a:lnTo>
                  <a:lnTo>
                    <a:pt x="208801" y="593602"/>
                  </a:lnTo>
                  <a:lnTo>
                    <a:pt x="165003" y="575133"/>
                  </a:lnTo>
                  <a:lnTo>
                    <a:pt x="125003" y="550364"/>
                  </a:lnTo>
                  <a:lnTo>
                    <a:pt x="89430" y="519922"/>
                  </a:lnTo>
                  <a:lnTo>
                    <a:pt x="58914" y="484434"/>
                  </a:lnTo>
                  <a:lnTo>
                    <a:pt x="34083" y="444527"/>
                  </a:lnTo>
                  <a:lnTo>
                    <a:pt x="15567" y="400828"/>
                  </a:lnTo>
                  <a:lnTo>
                    <a:pt x="3996" y="353965"/>
                  </a:lnTo>
                  <a:lnTo>
                    <a:pt x="0" y="304564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17603" y="5142490"/>
            <a:ext cx="28067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82675" y="3016235"/>
            <a:ext cx="688975" cy="2834640"/>
            <a:chOff x="3982675" y="3016235"/>
            <a:chExt cx="688975" cy="283464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2675" y="3016235"/>
              <a:ext cx="688598" cy="6918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19666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9666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2675" y="5158662"/>
              <a:ext cx="688598" cy="6918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19666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6"/>
                  </a:lnTo>
                  <a:lnTo>
                    <a:pt x="208801" y="15527"/>
                  </a:lnTo>
                  <a:lnTo>
                    <a:pt x="165003" y="33995"/>
                  </a:lnTo>
                  <a:lnTo>
                    <a:pt x="125003" y="58764"/>
                  </a:lnTo>
                  <a:lnTo>
                    <a:pt x="89430" y="89206"/>
                  </a:lnTo>
                  <a:lnTo>
                    <a:pt x="58914" y="124694"/>
                  </a:lnTo>
                  <a:lnTo>
                    <a:pt x="34083" y="164601"/>
                  </a:lnTo>
                  <a:lnTo>
                    <a:pt x="15567" y="208300"/>
                  </a:lnTo>
                  <a:lnTo>
                    <a:pt x="3996" y="255163"/>
                  </a:lnTo>
                  <a:lnTo>
                    <a:pt x="0" y="304564"/>
                  </a:lnTo>
                  <a:lnTo>
                    <a:pt x="3996" y="353965"/>
                  </a:lnTo>
                  <a:lnTo>
                    <a:pt x="15567" y="400828"/>
                  </a:lnTo>
                  <a:lnTo>
                    <a:pt x="34083" y="444527"/>
                  </a:lnTo>
                  <a:lnTo>
                    <a:pt x="58914" y="484434"/>
                  </a:lnTo>
                  <a:lnTo>
                    <a:pt x="89430" y="519922"/>
                  </a:lnTo>
                  <a:lnTo>
                    <a:pt x="125003" y="550364"/>
                  </a:lnTo>
                  <a:lnTo>
                    <a:pt x="165003" y="575133"/>
                  </a:lnTo>
                  <a:lnTo>
                    <a:pt x="208801" y="593602"/>
                  </a:lnTo>
                  <a:lnTo>
                    <a:pt x="255766" y="605142"/>
                  </a:lnTo>
                  <a:lnTo>
                    <a:pt x="305270" y="609129"/>
                  </a:lnTo>
                  <a:lnTo>
                    <a:pt x="354801" y="605142"/>
                  </a:lnTo>
                  <a:lnTo>
                    <a:pt x="401788" y="593602"/>
                  </a:lnTo>
                  <a:lnTo>
                    <a:pt x="445602" y="575133"/>
                  </a:lnTo>
                  <a:lnTo>
                    <a:pt x="485615" y="550364"/>
                  </a:lnTo>
                  <a:lnTo>
                    <a:pt x="521197" y="519922"/>
                  </a:lnTo>
                  <a:lnTo>
                    <a:pt x="551719" y="484434"/>
                  </a:lnTo>
                  <a:lnTo>
                    <a:pt x="576554" y="444527"/>
                  </a:lnTo>
                  <a:lnTo>
                    <a:pt x="595071" y="400828"/>
                  </a:lnTo>
                  <a:lnTo>
                    <a:pt x="606643" y="353965"/>
                  </a:lnTo>
                  <a:lnTo>
                    <a:pt x="610640" y="304564"/>
                  </a:lnTo>
                  <a:lnTo>
                    <a:pt x="606643" y="255163"/>
                  </a:lnTo>
                  <a:lnTo>
                    <a:pt x="595071" y="208300"/>
                  </a:lnTo>
                  <a:lnTo>
                    <a:pt x="576554" y="164601"/>
                  </a:lnTo>
                  <a:lnTo>
                    <a:pt x="551719" y="124694"/>
                  </a:lnTo>
                  <a:lnTo>
                    <a:pt x="521197" y="89206"/>
                  </a:lnTo>
                  <a:lnTo>
                    <a:pt x="485615" y="58764"/>
                  </a:lnTo>
                  <a:lnTo>
                    <a:pt x="445602" y="33995"/>
                  </a:lnTo>
                  <a:lnTo>
                    <a:pt x="401788" y="15527"/>
                  </a:lnTo>
                  <a:lnTo>
                    <a:pt x="354801" y="3986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9666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64"/>
                  </a:moveTo>
                  <a:lnTo>
                    <a:pt x="3996" y="255163"/>
                  </a:lnTo>
                  <a:lnTo>
                    <a:pt x="15567" y="208300"/>
                  </a:lnTo>
                  <a:lnTo>
                    <a:pt x="34083" y="164601"/>
                  </a:lnTo>
                  <a:lnTo>
                    <a:pt x="58914" y="124694"/>
                  </a:lnTo>
                  <a:lnTo>
                    <a:pt x="89430" y="89206"/>
                  </a:lnTo>
                  <a:lnTo>
                    <a:pt x="125003" y="58764"/>
                  </a:lnTo>
                  <a:lnTo>
                    <a:pt x="165003" y="33995"/>
                  </a:lnTo>
                  <a:lnTo>
                    <a:pt x="208801" y="15527"/>
                  </a:lnTo>
                  <a:lnTo>
                    <a:pt x="255766" y="3986"/>
                  </a:lnTo>
                  <a:lnTo>
                    <a:pt x="305270" y="0"/>
                  </a:lnTo>
                  <a:lnTo>
                    <a:pt x="354801" y="3986"/>
                  </a:lnTo>
                  <a:lnTo>
                    <a:pt x="401788" y="15527"/>
                  </a:lnTo>
                  <a:lnTo>
                    <a:pt x="445602" y="33995"/>
                  </a:lnTo>
                  <a:lnTo>
                    <a:pt x="485615" y="58764"/>
                  </a:lnTo>
                  <a:lnTo>
                    <a:pt x="521197" y="89206"/>
                  </a:lnTo>
                  <a:lnTo>
                    <a:pt x="551719" y="124694"/>
                  </a:lnTo>
                  <a:lnTo>
                    <a:pt x="576554" y="164601"/>
                  </a:lnTo>
                  <a:lnTo>
                    <a:pt x="595071" y="208300"/>
                  </a:lnTo>
                  <a:lnTo>
                    <a:pt x="606643" y="255163"/>
                  </a:lnTo>
                  <a:lnTo>
                    <a:pt x="610640" y="304564"/>
                  </a:lnTo>
                  <a:lnTo>
                    <a:pt x="606643" y="353965"/>
                  </a:lnTo>
                  <a:lnTo>
                    <a:pt x="595071" y="400828"/>
                  </a:lnTo>
                  <a:lnTo>
                    <a:pt x="576554" y="444527"/>
                  </a:lnTo>
                  <a:lnTo>
                    <a:pt x="551719" y="484434"/>
                  </a:lnTo>
                  <a:lnTo>
                    <a:pt x="521197" y="519922"/>
                  </a:lnTo>
                  <a:lnTo>
                    <a:pt x="485615" y="550364"/>
                  </a:lnTo>
                  <a:lnTo>
                    <a:pt x="445602" y="575133"/>
                  </a:lnTo>
                  <a:lnTo>
                    <a:pt x="401788" y="593602"/>
                  </a:lnTo>
                  <a:lnTo>
                    <a:pt x="354801" y="605142"/>
                  </a:lnTo>
                  <a:lnTo>
                    <a:pt x="305270" y="609129"/>
                  </a:lnTo>
                  <a:lnTo>
                    <a:pt x="255766" y="605142"/>
                  </a:lnTo>
                  <a:lnTo>
                    <a:pt x="208801" y="593602"/>
                  </a:lnTo>
                  <a:lnTo>
                    <a:pt x="165003" y="575133"/>
                  </a:lnTo>
                  <a:lnTo>
                    <a:pt x="125003" y="550364"/>
                  </a:lnTo>
                  <a:lnTo>
                    <a:pt x="89430" y="519922"/>
                  </a:lnTo>
                  <a:lnTo>
                    <a:pt x="58914" y="484434"/>
                  </a:lnTo>
                  <a:lnTo>
                    <a:pt x="34083" y="444527"/>
                  </a:lnTo>
                  <a:lnTo>
                    <a:pt x="15567" y="400828"/>
                  </a:lnTo>
                  <a:lnTo>
                    <a:pt x="3996" y="353965"/>
                  </a:lnTo>
                  <a:lnTo>
                    <a:pt x="0" y="304564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98878" y="5142490"/>
            <a:ext cx="259079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394676" y="4087459"/>
            <a:ext cx="688975" cy="692150"/>
            <a:chOff x="5394676" y="4087459"/>
            <a:chExt cx="688975" cy="69215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676" y="4087459"/>
              <a:ext cx="688598" cy="6918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31666" y="4109181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31666" y="4109181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616945" y="4069551"/>
            <a:ext cx="249554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40486" y="3337497"/>
            <a:ext cx="4285615" cy="2152650"/>
            <a:chOff x="1240486" y="3337497"/>
            <a:chExt cx="4285615" cy="2152650"/>
          </a:xfrm>
        </p:grpSpPr>
        <p:sp>
          <p:nvSpPr>
            <p:cNvPr id="30" name="object 30"/>
            <p:cNvSpPr/>
            <p:nvPr/>
          </p:nvSpPr>
          <p:spPr>
            <a:xfrm>
              <a:off x="1245452" y="3557897"/>
              <a:ext cx="895350" cy="640715"/>
            </a:xfrm>
            <a:custGeom>
              <a:avLst/>
              <a:gdLst/>
              <a:ahLst/>
              <a:cxnLst/>
              <a:rect l="l" t="t" r="r" b="b"/>
              <a:pathLst>
                <a:path w="895350" h="640714">
                  <a:moveTo>
                    <a:pt x="0" y="640452"/>
                  </a:moveTo>
                  <a:lnTo>
                    <a:pt x="894760" y="0"/>
                  </a:lnTo>
                </a:path>
              </a:pathLst>
            </a:custGeom>
            <a:ln w="992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30306" y="3342462"/>
              <a:ext cx="890905" cy="855980"/>
            </a:xfrm>
            <a:custGeom>
              <a:avLst/>
              <a:gdLst/>
              <a:ahLst/>
              <a:cxnLst/>
              <a:rect l="l" t="t" r="r" b="b"/>
              <a:pathLst>
                <a:path w="890904" h="855979">
                  <a:moveTo>
                    <a:pt x="0" y="0"/>
                  </a:moveTo>
                  <a:lnTo>
                    <a:pt x="890753" y="855887"/>
                  </a:lnTo>
                </a:path>
              </a:pathLst>
            </a:custGeom>
            <a:ln w="993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40913" y="4629121"/>
              <a:ext cx="980440" cy="640715"/>
            </a:xfrm>
            <a:custGeom>
              <a:avLst/>
              <a:gdLst/>
              <a:ahLst/>
              <a:cxnLst/>
              <a:rect l="l" t="t" r="r" b="b"/>
              <a:pathLst>
                <a:path w="980439" h="640714">
                  <a:moveTo>
                    <a:pt x="980147" y="0"/>
                  </a:moveTo>
                  <a:lnTo>
                    <a:pt x="0" y="640432"/>
                  </a:lnTo>
                </a:path>
              </a:pathLst>
            </a:custGeom>
            <a:ln w="992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61460" y="5484939"/>
              <a:ext cx="1358265" cy="0"/>
            </a:xfrm>
            <a:custGeom>
              <a:avLst/>
              <a:gdLst/>
              <a:ahLst/>
              <a:cxnLst/>
              <a:rect l="l" t="t" r="r" b="b"/>
              <a:pathLst>
                <a:path w="1358264">
                  <a:moveTo>
                    <a:pt x="0" y="0"/>
                  </a:moveTo>
                  <a:lnTo>
                    <a:pt x="1358205" y="0"/>
                  </a:lnTo>
                </a:path>
              </a:pathLst>
            </a:custGeom>
            <a:ln w="991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5452" y="4629121"/>
              <a:ext cx="805815" cy="855980"/>
            </a:xfrm>
            <a:custGeom>
              <a:avLst/>
              <a:gdLst/>
              <a:ahLst/>
              <a:cxnLst/>
              <a:rect l="l" t="t" r="r" b="b"/>
              <a:pathLst>
                <a:path w="805814" h="855979">
                  <a:moveTo>
                    <a:pt x="0" y="0"/>
                  </a:moveTo>
                  <a:lnTo>
                    <a:pt x="805367" y="855818"/>
                  </a:lnTo>
                </a:path>
              </a:pathLst>
            </a:custGeom>
            <a:ln w="993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56090" y="3647067"/>
              <a:ext cx="0" cy="1533525"/>
            </a:xfrm>
            <a:custGeom>
              <a:avLst/>
              <a:gdLst/>
              <a:ahLst/>
              <a:cxnLst/>
              <a:rect l="l" t="t" r="r" b="b"/>
              <a:pathLst>
                <a:path h="1533525">
                  <a:moveTo>
                    <a:pt x="0" y="0"/>
                  </a:moveTo>
                  <a:lnTo>
                    <a:pt x="0" y="1533307"/>
                  </a:lnTo>
                </a:path>
              </a:pathLst>
            </a:custGeom>
            <a:ln w="99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2067" y="3557897"/>
              <a:ext cx="1537335" cy="1711960"/>
            </a:xfrm>
            <a:custGeom>
              <a:avLst/>
              <a:gdLst/>
              <a:ahLst/>
              <a:cxnLst/>
              <a:rect l="l" t="t" r="r" b="b"/>
              <a:pathLst>
                <a:path w="1537335" h="1711960">
                  <a:moveTo>
                    <a:pt x="0" y="1711656"/>
                  </a:moveTo>
                  <a:lnTo>
                    <a:pt x="1536992" y="0"/>
                  </a:lnTo>
                </a:path>
              </a:pathLst>
            </a:custGeom>
            <a:ln w="993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936" y="3647067"/>
              <a:ext cx="0" cy="1533525"/>
            </a:xfrm>
            <a:custGeom>
              <a:avLst/>
              <a:gdLst/>
              <a:ahLst/>
              <a:cxnLst/>
              <a:rect l="l" t="t" r="r" b="b"/>
              <a:pathLst>
                <a:path h="1533525">
                  <a:moveTo>
                    <a:pt x="0" y="0"/>
                  </a:moveTo>
                  <a:lnTo>
                    <a:pt x="0" y="1533307"/>
                  </a:lnTo>
                </a:path>
              </a:pathLst>
            </a:custGeom>
            <a:ln w="99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92328" y="3522533"/>
            <a:ext cx="177165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39" name="object 39"/>
          <p:cNvSpPr txBox="1"/>
          <p:nvPr/>
        </p:nvSpPr>
        <p:spPr>
          <a:xfrm>
            <a:off x="2103052" y="4194775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2328" y="5003380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89518" y="2737465"/>
            <a:ext cx="232410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71805" algn="l"/>
                <a:tab pos="1077595" algn="l"/>
                <a:tab pos="1830070" algn="l"/>
                <a:tab pos="1991360" algn="l"/>
              </a:tabLst>
            </a:pPr>
            <a:r>
              <a:rPr sz="5625" spc="7" baseline="-30370" dirty="0">
                <a:solidFill>
                  <a:srgbClr val="FDFFFF"/>
                </a:solidFill>
                <a:latin typeface="Calibri"/>
                <a:cs typeface="Calibri"/>
              </a:rPr>
              <a:t>B	</a:t>
            </a:r>
            <a:r>
              <a:rPr sz="2350" u="sng" spc="5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 	</a:t>
            </a:r>
            <a:r>
              <a:rPr sz="2350" u="sng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5	</a:t>
            </a: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	</a:t>
            </a:r>
            <a:r>
              <a:rPr sz="5625" spc="7" baseline="-30370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5625" baseline="-3037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78327" y="4136254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78957" y="5473280"/>
            <a:ext cx="32448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spc="-20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71634" y="4194775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09089" y="5003380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48499" y="3386349"/>
            <a:ext cx="177165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350">
              <a:latin typeface="Calibri"/>
              <a:cs typeface="Calibri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440296" y="3551173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40296" y="3987546"/>
          <a:ext cx="5480682" cy="1757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042503" y="3923278"/>
            <a:ext cx="592455" cy="590550"/>
            <a:chOff x="1042503" y="3923278"/>
            <a:chExt cx="592455" cy="590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503" y="3923278"/>
              <a:ext cx="592157" cy="590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3036" y="3929406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273426" y="0"/>
                  </a:moveTo>
                  <a:lnTo>
                    <a:pt x="224276" y="4390"/>
                  </a:lnTo>
                  <a:lnTo>
                    <a:pt x="178017" y="17051"/>
                  </a:lnTo>
                  <a:lnTo>
                    <a:pt x="135420" y="37211"/>
                  </a:lnTo>
                  <a:lnTo>
                    <a:pt x="97259" y="64104"/>
                  </a:lnTo>
                  <a:lnTo>
                    <a:pt x="64304" y="96959"/>
                  </a:lnTo>
                  <a:lnTo>
                    <a:pt x="37329" y="135007"/>
                  </a:lnTo>
                  <a:lnTo>
                    <a:pt x="17105" y="177481"/>
                  </a:lnTo>
                  <a:lnTo>
                    <a:pt x="4405" y="223610"/>
                  </a:lnTo>
                  <a:lnTo>
                    <a:pt x="0" y="272626"/>
                  </a:lnTo>
                  <a:lnTo>
                    <a:pt x="4405" y="321646"/>
                  </a:lnTo>
                  <a:lnTo>
                    <a:pt x="17105" y="367783"/>
                  </a:lnTo>
                  <a:lnTo>
                    <a:pt x="37329" y="410269"/>
                  </a:lnTo>
                  <a:lnTo>
                    <a:pt x="64305" y="448331"/>
                  </a:lnTo>
                  <a:lnTo>
                    <a:pt x="97259" y="481201"/>
                  </a:lnTo>
                  <a:lnTo>
                    <a:pt x="135420" y="508107"/>
                  </a:lnTo>
                  <a:lnTo>
                    <a:pt x="178017" y="528280"/>
                  </a:lnTo>
                  <a:lnTo>
                    <a:pt x="224276" y="540948"/>
                  </a:lnTo>
                  <a:lnTo>
                    <a:pt x="273426" y="545342"/>
                  </a:lnTo>
                  <a:lnTo>
                    <a:pt x="322573" y="540948"/>
                  </a:lnTo>
                  <a:lnTo>
                    <a:pt x="368831" y="528280"/>
                  </a:lnTo>
                  <a:lnTo>
                    <a:pt x="411427" y="508107"/>
                  </a:lnTo>
                  <a:lnTo>
                    <a:pt x="449589" y="481201"/>
                  </a:lnTo>
                  <a:lnTo>
                    <a:pt x="482544" y="448331"/>
                  </a:lnTo>
                  <a:lnTo>
                    <a:pt x="509520" y="410269"/>
                  </a:lnTo>
                  <a:lnTo>
                    <a:pt x="529745" y="367783"/>
                  </a:lnTo>
                  <a:lnTo>
                    <a:pt x="542446" y="321646"/>
                  </a:lnTo>
                  <a:lnTo>
                    <a:pt x="546851" y="272626"/>
                  </a:lnTo>
                  <a:lnTo>
                    <a:pt x="542446" y="223610"/>
                  </a:lnTo>
                  <a:lnTo>
                    <a:pt x="529745" y="177481"/>
                  </a:lnTo>
                  <a:lnTo>
                    <a:pt x="509520" y="135007"/>
                  </a:lnTo>
                  <a:lnTo>
                    <a:pt x="482544" y="96959"/>
                  </a:lnTo>
                  <a:lnTo>
                    <a:pt x="449589" y="64104"/>
                  </a:lnTo>
                  <a:lnTo>
                    <a:pt x="411427" y="37211"/>
                  </a:lnTo>
                  <a:lnTo>
                    <a:pt x="368831" y="17051"/>
                  </a:lnTo>
                  <a:lnTo>
                    <a:pt x="322573" y="4390"/>
                  </a:lnTo>
                  <a:lnTo>
                    <a:pt x="273426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036" y="3929406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0" y="272626"/>
                  </a:moveTo>
                  <a:lnTo>
                    <a:pt x="4405" y="223610"/>
                  </a:lnTo>
                  <a:lnTo>
                    <a:pt x="17105" y="177481"/>
                  </a:lnTo>
                  <a:lnTo>
                    <a:pt x="37329" y="135007"/>
                  </a:lnTo>
                  <a:lnTo>
                    <a:pt x="64304" y="96959"/>
                  </a:lnTo>
                  <a:lnTo>
                    <a:pt x="97259" y="64104"/>
                  </a:lnTo>
                  <a:lnTo>
                    <a:pt x="135420" y="37211"/>
                  </a:lnTo>
                  <a:lnTo>
                    <a:pt x="178017" y="17051"/>
                  </a:lnTo>
                  <a:lnTo>
                    <a:pt x="224276" y="4390"/>
                  </a:lnTo>
                  <a:lnTo>
                    <a:pt x="273426" y="0"/>
                  </a:lnTo>
                  <a:lnTo>
                    <a:pt x="322573" y="4390"/>
                  </a:lnTo>
                  <a:lnTo>
                    <a:pt x="368831" y="17051"/>
                  </a:lnTo>
                  <a:lnTo>
                    <a:pt x="411427" y="37211"/>
                  </a:lnTo>
                  <a:lnTo>
                    <a:pt x="449589" y="64104"/>
                  </a:lnTo>
                  <a:lnTo>
                    <a:pt x="482544" y="96959"/>
                  </a:lnTo>
                  <a:lnTo>
                    <a:pt x="509520" y="135007"/>
                  </a:lnTo>
                  <a:lnTo>
                    <a:pt x="529745" y="177481"/>
                  </a:lnTo>
                  <a:lnTo>
                    <a:pt x="542446" y="223610"/>
                  </a:lnTo>
                  <a:lnTo>
                    <a:pt x="546851" y="272626"/>
                  </a:lnTo>
                  <a:lnTo>
                    <a:pt x="542446" y="321646"/>
                  </a:lnTo>
                  <a:lnTo>
                    <a:pt x="529745" y="367783"/>
                  </a:lnTo>
                  <a:lnTo>
                    <a:pt x="509520" y="410269"/>
                  </a:lnTo>
                  <a:lnTo>
                    <a:pt x="482544" y="448331"/>
                  </a:lnTo>
                  <a:lnTo>
                    <a:pt x="449589" y="481201"/>
                  </a:lnTo>
                  <a:lnTo>
                    <a:pt x="411427" y="508107"/>
                  </a:lnTo>
                  <a:lnTo>
                    <a:pt x="368831" y="528280"/>
                  </a:lnTo>
                  <a:lnTo>
                    <a:pt x="322573" y="540948"/>
                  </a:lnTo>
                  <a:lnTo>
                    <a:pt x="273426" y="545342"/>
                  </a:lnTo>
                  <a:lnTo>
                    <a:pt x="224276" y="540948"/>
                  </a:lnTo>
                  <a:lnTo>
                    <a:pt x="178017" y="528280"/>
                  </a:lnTo>
                  <a:lnTo>
                    <a:pt x="135420" y="508107"/>
                  </a:lnTo>
                  <a:lnTo>
                    <a:pt x="97259" y="481201"/>
                  </a:lnTo>
                  <a:lnTo>
                    <a:pt x="64305" y="448331"/>
                  </a:lnTo>
                  <a:lnTo>
                    <a:pt x="37329" y="410269"/>
                  </a:lnTo>
                  <a:lnTo>
                    <a:pt x="17105" y="367783"/>
                  </a:lnTo>
                  <a:lnTo>
                    <a:pt x="4405" y="321646"/>
                  </a:lnTo>
                  <a:lnTo>
                    <a:pt x="0" y="272626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00327" y="3892596"/>
            <a:ext cx="27368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10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17914" y="2950880"/>
            <a:ext cx="617220" cy="619760"/>
            <a:chOff x="2217914" y="2950880"/>
            <a:chExt cx="617220" cy="6197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914" y="2950880"/>
              <a:ext cx="616645" cy="6194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1039" y="2970328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273371" y="0"/>
                  </a:moveTo>
                  <a:lnTo>
                    <a:pt x="224245" y="4390"/>
                  </a:lnTo>
                  <a:lnTo>
                    <a:pt x="178002" y="17051"/>
                  </a:lnTo>
                  <a:lnTo>
                    <a:pt x="135416" y="37211"/>
                  </a:lnTo>
                  <a:lnTo>
                    <a:pt x="97260" y="64104"/>
                  </a:lnTo>
                  <a:lnTo>
                    <a:pt x="64308" y="96959"/>
                  </a:lnTo>
                  <a:lnTo>
                    <a:pt x="37333" y="135007"/>
                  </a:lnTo>
                  <a:lnTo>
                    <a:pt x="17108" y="177481"/>
                  </a:lnTo>
                  <a:lnTo>
                    <a:pt x="4405" y="223610"/>
                  </a:lnTo>
                  <a:lnTo>
                    <a:pt x="0" y="272626"/>
                  </a:lnTo>
                  <a:lnTo>
                    <a:pt x="4405" y="321646"/>
                  </a:lnTo>
                  <a:lnTo>
                    <a:pt x="17108" y="367783"/>
                  </a:lnTo>
                  <a:lnTo>
                    <a:pt x="37333" y="410269"/>
                  </a:lnTo>
                  <a:lnTo>
                    <a:pt x="64308" y="448331"/>
                  </a:lnTo>
                  <a:lnTo>
                    <a:pt x="97260" y="481201"/>
                  </a:lnTo>
                  <a:lnTo>
                    <a:pt x="135416" y="508107"/>
                  </a:lnTo>
                  <a:lnTo>
                    <a:pt x="178002" y="528280"/>
                  </a:lnTo>
                  <a:lnTo>
                    <a:pt x="224245" y="540948"/>
                  </a:lnTo>
                  <a:lnTo>
                    <a:pt x="273371" y="545342"/>
                  </a:lnTo>
                  <a:lnTo>
                    <a:pt x="322525" y="540948"/>
                  </a:lnTo>
                  <a:lnTo>
                    <a:pt x="368788" y="528280"/>
                  </a:lnTo>
                  <a:lnTo>
                    <a:pt x="411390" y="508107"/>
                  </a:lnTo>
                  <a:lnTo>
                    <a:pt x="449556" y="481201"/>
                  </a:lnTo>
                  <a:lnTo>
                    <a:pt x="482516" y="448331"/>
                  </a:lnTo>
                  <a:lnTo>
                    <a:pt x="509496" y="410269"/>
                  </a:lnTo>
                  <a:lnTo>
                    <a:pt x="529723" y="367783"/>
                  </a:lnTo>
                  <a:lnTo>
                    <a:pt x="542426" y="321646"/>
                  </a:lnTo>
                  <a:lnTo>
                    <a:pt x="546832" y="272626"/>
                  </a:lnTo>
                  <a:lnTo>
                    <a:pt x="542426" y="223610"/>
                  </a:lnTo>
                  <a:lnTo>
                    <a:pt x="529723" y="177481"/>
                  </a:lnTo>
                  <a:lnTo>
                    <a:pt x="509496" y="135007"/>
                  </a:lnTo>
                  <a:lnTo>
                    <a:pt x="482516" y="96959"/>
                  </a:lnTo>
                  <a:lnTo>
                    <a:pt x="449556" y="64104"/>
                  </a:lnTo>
                  <a:lnTo>
                    <a:pt x="411390" y="37211"/>
                  </a:lnTo>
                  <a:lnTo>
                    <a:pt x="368788" y="17051"/>
                  </a:lnTo>
                  <a:lnTo>
                    <a:pt x="322525" y="4390"/>
                  </a:lnTo>
                  <a:lnTo>
                    <a:pt x="273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1039" y="2970328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0" y="272626"/>
                  </a:moveTo>
                  <a:lnTo>
                    <a:pt x="4405" y="223610"/>
                  </a:lnTo>
                  <a:lnTo>
                    <a:pt x="17108" y="177481"/>
                  </a:lnTo>
                  <a:lnTo>
                    <a:pt x="37333" y="135007"/>
                  </a:lnTo>
                  <a:lnTo>
                    <a:pt x="64308" y="96959"/>
                  </a:lnTo>
                  <a:lnTo>
                    <a:pt x="97260" y="64104"/>
                  </a:lnTo>
                  <a:lnTo>
                    <a:pt x="135416" y="37211"/>
                  </a:lnTo>
                  <a:lnTo>
                    <a:pt x="178002" y="17051"/>
                  </a:lnTo>
                  <a:lnTo>
                    <a:pt x="224245" y="4390"/>
                  </a:lnTo>
                  <a:lnTo>
                    <a:pt x="273371" y="0"/>
                  </a:lnTo>
                  <a:lnTo>
                    <a:pt x="322525" y="4390"/>
                  </a:lnTo>
                  <a:lnTo>
                    <a:pt x="368788" y="17051"/>
                  </a:lnTo>
                  <a:lnTo>
                    <a:pt x="411390" y="37211"/>
                  </a:lnTo>
                  <a:lnTo>
                    <a:pt x="449556" y="64104"/>
                  </a:lnTo>
                  <a:lnTo>
                    <a:pt x="482516" y="96959"/>
                  </a:lnTo>
                  <a:lnTo>
                    <a:pt x="509496" y="135007"/>
                  </a:lnTo>
                  <a:lnTo>
                    <a:pt x="529723" y="177481"/>
                  </a:lnTo>
                  <a:lnTo>
                    <a:pt x="542426" y="223610"/>
                  </a:lnTo>
                  <a:lnTo>
                    <a:pt x="546832" y="272626"/>
                  </a:lnTo>
                  <a:lnTo>
                    <a:pt x="542426" y="321646"/>
                  </a:lnTo>
                  <a:lnTo>
                    <a:pt x="529723" y="367783"/>
                  </a:lnTo>
                  <a:lnTo>
                    <a:pt x="509496" y="410269"/>
                  </a:lnTo>
                  <a:lnTo>
                    <a:pt x="482516" y="448331"/>
                  </a:lnTo>
                  <a:lnTo>
                    <a:pt x="449556" y="481201"/>
                  </a:lnTo>
                  <a:lnTo>
                    <a:pt x="411390" y="508107"/>
                  </a:lnTo>
                  <a:lnTo>
                    <a:pt x="368788" y="528280"/>
                  </a:lnTo>
                  <a:lnTo>
                    <a:pt x="322525" y="540948"/>
                  </a:lnTo>
                  <a:lnTo>
                    <a:pt x="273371" y="545342"/>
                  </a:lnTo>
                  <a:lnTo>
                    <a:pt x="224245" y="540948"/>
                  </a:lnTo>
                  <a:lnTo>
                    <a:pt x="178002" y="528280"/>
                  </a:lnTo>
                  <a:lnTo>
                    <a:pt x="135416" y="508107"/>
                  </a:lnTo>
                  <a:lnTo>
                    <a:pt x="97260" y="481201"/>
                  </a:lnTo>
                  <a:lnTo>
                    <a:pt x="64308" y="448331"/>
                  </a:lnTo>
                  <a:lnTo>
                    <a:pt x="37333" y="410269"/>
                  </a:lnTo>
                  <a:lnTo>
                    <a:pt x="17108" y="367783"/>
                  </a:lnTo>
                  <a:lnTo>
                    <a:pt x="4405" y="321646"/>
                  </a:lnTo>
                  <a:lnTo>
                    <a:pt x="0" y="272626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96663" y="2932185"/>
            <a:ext cx="25844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10" dirty="0">
                <a:solidFill>
                  <a:srgbClr val="FDFFFF"/>
                </a:solidFill>
                <a:latin typeface="Calibri"/>
                <a:cs typeface="Calibri"/>
              </a:rPr>
              <a:t>B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17914" y="4869018"/>
            <a:ext cx="617220" cy="619760"/>
            <a:chOff x="2217914" y="4869018"/>
            <a:chExt cx="617220" cy="6197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914" y="4869018"/>
              <a:ext cx="616645" cy="6194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51039" y="4888457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273371" y="0"/>
                  </a:moveTo>
                  <a:lnTo>
                    <a:pt x="224245" y="4393"/>
                  </a:lnTo>
                  <a:lnTo>
                    <a:pt x="178002" y="17060"/>
                  </a:lnTo>
                  <a:lnTo>
                    <a:pt x="135416" y="37229"/>
                  </a:lnTo>
                  <a:lnTo>
                    <a:pt x="97260" y="64132"/>
                  </a:lnTo>
                  <a:lnTo>
                    <a:pt x="64308" y="96997"/>
                  </a:lnTo>
                  <a:lnTo>
                    <a:pt x="37333" y="135055"/>
                  </a:lnTo>
                  <a:lnTo>
                    <a:pt x="17108" y="177534"/>
                  </a:lnTo>
                  <a:lnTo>
                    <a:pt x="4405" y="223666"/>
                  </a:lnTo>
                  <a:lnTo>
                    <a:pt x="0" y="272680"/>
                  </a:lnTo>
                  <a:lnTo>
                    <a:pt x="4405" y="321693"/>
                  </a:lnTo>
                  <a:lnTo>
                    <a:pt x="17108" y="367825"/>
                  </a:lnTo>
                  <a:lnTo>
                    <a:pt x="37333" y="410305"/>
                  </a:lnTo>
                  <a:lnTo>
                    <a:pt x="64308" y="448362"/>
                  </a:lnTo>
                  <a:lnTo>
                    <a:pt x="97260" y="481228"/>
                  </a:lnTo>
                  <a:lnTo>
                    <a:pt x="135416" y="508130"/>
                  </a:lnTo>
                  <a:lnTo>
                    <a:pt x="178002" y="528300"/>
                  </a:lnTo>
                  <a:lnTo>
                    <a:pt x="224245" y="540966"/>
                  </a:lnTo>
                  <a:lnTo>
                    <a:pt x="273371" y="545360"/>
                  </a:lnTo>
                  <a:lnTo>
                    <a:pt x="322525" y="540966"/>
                  </a:lnTo>
                  <a:lnTo>
                    <a:pt x="368788" y="528300"/>
                  </a:lnTo>
                  <a:lnTo>
                    <a:pt x="411390" y="508130"/>
                  </a:lnTo>
                  <a:lnTo>
                    <a:pt x="449556" y="481228"/>
                  </a:lnTo>
                  <a:lnTo>
                    <a:pt x="482516" y="448362"/>
                  </a:lnTo>
                  <a:lnTo>
                    <a:pt x="509496" y="410305"/>
                  </a:lnTo>
                  <a:lnTo>
                    <a:pt x="529723" y="367825"/>
                  </a:lnTo>
                  <a:lnTo>
                    <a:pt x="542426" y="321693"/>
                  </a:lnTo>
                  <a:lnTo>
                    <a:pt x="546832" y="272680"/>
                  </a:lnTo>
                  <a:lnTo>
                    <a:pt x="542426" y="223666"/>
                  </a:lnTo>
                  <a:lnTo>
                    <a:pt x="529723" y="177534"/>
                  </a:lnTo>
                  <a:lnTo>
                    <a:pt x="509496" y="135055"/>
                  </a:lnTo>
                  <a:lnTo>
                    <a:pt x="482516" y="96997"/>
                  </a:lnTo>
                  <a:lnTo>
                    <a:pt x="449556" y="64132"/>
                  </a:lnTo>
                  <a:lnTo>
                    <a:pt x="411390" y="37229"/>
                  </a:lnTo>
                  <a:lnTo>
                    <a:pt x="368788" y="17060"/>
                  </a:lnTo>
                  <a:lnTo>
                    <a:pt x="322525" y="4393"/>
                  </a:lnTo>
                  <a:lnTo>
                    <a:pt x="273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1039" y="4888457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69" h="545464">
                  <a:moveTo>
                    <a:pt x="0" y="272680"/>
                  </a:moveTo>
                  <a:lnTo>
                    <a:pt x="4405" y="223666"/>
                  </a:lnTo>
                  <a:lnTo>
                    <a:pt x="17108" y="177534"/>
                  </a:lnTo>
                  <a:lnTo>
                    <a:pt x="37333" y="135055"/>
                  </a:lnTo>
                  <a:lnTo>
                    <a:pt x="64308" y="96997"/>
                  </a:lnTo>
                  <a:lnTo>
                    <a:pt x="97260" y="64132"/>
                  </a:lnTo>
                  <a:lnTo>
                    <a:pt x="135416" y="37229"/>
                  </a:lnTo>
                  <a:lnTo>
                    <a:pt x="178002" y="17060"/>
                  </a:lnTo>
                  <a:lnTo>
                    <a:pt x="224245" y="4393"/>
                  </a:lnTo>
                  <a:lnTo>
                    <a:pt x="273371" y="0"/>
                  </a:lnTo>
                  <a:lnTo>
                    <a:pt x="322525" y="4393"/>
                  </a:lnTo>
                  <a:lnTo>
                    <a:pt x="368788" y="17060"/>
                  </a:lnTo>
                  <a:lnTo>
                    <a:pt x="411390" y="37229"/>
                  </a:lnTo>
                  <a:lnTo>
                    <a:pt x="449556" y="64132"/>
                  </a:lnTo>
                  <a:lnTo>
                    <a:pt x="482516" y="96997"/>
                  </a:lnTo>
                  <a:lnTo>
                    <a:pt x="509496" y="135055"/>
                  </a:lnTo>
                  <a:lnTo>
                    <a:pt x="529723" y="177534"/>
                  </a:lnTo>
                  <a:lnTo>
                    <a:pt x="542426" y="223666"/>
                  </a:lnTo>
                  <a:lnTo>
                    <a:pt x="546832" y="272680"/>
                  </a:lnTo>
                  <a:lnTo>
                    <a:pt x="542426" y="321693"/>
                  </a:lnTo>
                  <a:lnTo>
                    <a:pt x="529723" y="367825"/>
                  </a:lnTo>
                  <a:lnTo>
                    <a:pt x="509496" y="410305"/>
                  </a:lnTo>
                  <a:lnTo>
                    <a:pt x="482516" y="448362"/>
                  </a:lnTo>
                  <a:lnTo>
                    <a:pt x="449556" y="481228"/>
                  </a:lnTo>
                  <a:lnTo>
                    <a:pt x="411390" y="508130"/>
                  </a:lnTo>
                  <a:lnTo>
                    <a:pt x="368788" y="528300"/>
                  </a:lnTo>
                  <a:lnTo>
                    <a:pt x="322525" y="540966"/>
                  </a:lnTo>
                  <a:lnTo>
                    <a:pt x="273371" y="545360"/>
                  </a:lnTo>
                  <a:lnTo>
                    <a:pt x="224245" y="540966"/>
                  </a:lnTo>
                  <a:lnTo>
                    <a:pt x="178002" y="528300"/>
                  </a:lnTo>
                  <a:lnTo>
                    <a:pt x="135416" y="508130"/>
                  </a:lnTo>
                  <a:lnTo>
                    <a:pt x="97260" y="481228"/>
                  </a:lnTo>
                  <a:lnTo>
                    <a:pt x="64308" y="448362"/>
                  </a:lnTo>
                  <a:lnTo>
                    <a:pt x="37333" y="410305"/>
                  </a:lnTo>
                  <a:lnTo>
                    <a:pt x="17108" y="367825"/>
                  </a:lnTo>
                  <a:lnTo>
                    <a:pt x="4405" y="321693"/>
                  </a:lnTo>
                  <a:lnTo>
                    <a:pt x="0" y="272680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99067" y="4853210"/>
            <a:ext cx="254000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10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81029" y="2950880"/>
            <a:ext cx="617220" cy="619760"/>
            <a:chOff x="3981029" y="2950880"/>
            <a:chExt cx="617220" cy="61976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1029" y="2950880"/>
              <a:ext cx="616645" cy="6194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14154" y="2970328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273371" y="0"/>
                  </a:moveTo>
                  <a:lnTo>
                    <a:pt x="224245" y="4390"/>
                  </a:lnTo>
                  <a:lnTo>
                    <a:pt x="178002" y="17051"/>
                  </a:lnTo>
                  <a:lnTo>
                    <a:pt x="135416" y="37211"/>
                  </a:lnTo>
                  <a:lnTo>
                    <a:pt x="97260" y="64104"/>
                  </a:lnTo>
                  <a:lnTo>
                    <a:pt x="64308" y="96959"/>
                  </a:lnTo>
                  <a:lnTo>
                    <a:pt x="37333" y="135007"/>
                  </a:lnTo>
                  <a:lnTo>
                    <a:pt x="17108" y="177481"/>
                  </a:lnTo>
                  <a:lnTo>
                    <a:pt x="4405" y="223610"/>
                  </a:lnTo>
                  <a:lnTo>
                    <a:pt x="0" y="272626"/>
                  </a:lnTo>
                  <a:lnTo>
                    <a:pt x="4405" y="321646"/>
                  </a:lnTo>
                  <a:lnTo>
                    <a:pt x="17108" y="367783"/>
                  </a:lnTo>
                  <a:lnTo>
                    <a:pt x="37333" y="410269"/>
                  </a:lnTo>
                  <a:lnTo>
                    <a:pt x="64308" y="448331"/>
                  </a:lnTo>
                  <a:lnTo>
                    <a:pt x="97260" y="481201"/>
                  </a:lnTo>
                  <a:lnTo>
                    <a:pt x="135416" y="508107"/>
                  </a:lnTo>
                  <a:lnTo>
                    <a:pt x="178002" y="528280"/>
                  </a:lnTo>
                  <a:lnTo>
                    <a:pt x="224245" y="540948"/>
                  </a:lnTo>
                  <a:lnTo>
                    <a:pt x="273371" y="545342"/>
                  </a:lnTo>
                  <a:lnTo>
                    <a:pt x="322525" y="540948"/>
                  </a:lnTo>
                  <a:lnTo>
                    <a:pt x="368788" y="528280"/>
                  </a:lnTo>
                  <a:lnTo>
                    <a:pt x="411390" y="508107"/>
                  </a:lnTo>
                  <a:lnTo>
                    <a:pt x="449556" y="481201"/>
                  </a:lnTo>
                  <a:lnTo>
                    <a:pt x="482516" y="448331"/>
                  </a:lnTo>
                  <a:lnTo>
                    <a:pt x="509496" y="410269"/>
                  </a:lnTo>
                  <a:lnTo>
                    <a:pt x="529723" y="367783"/>
                  </a:lnTo>
                  <a:lnTo>
                    <a:pt x="542426" y="321646"/>
                  </a:lnTo>
                  <a:lnTo>
                    <a:pt x="546832" y="272626"/>
                  </a:lnTo>
                  <a:lnTo>
                    <a:pt x="542426" y="223610"/>
                  </a:lnTo>
                  <a:lnTo>
                    <a:pt x="529723" y="177481"/>
                  </a:lnTo>
                  <a:lnTo>
                    <a:pt x="509496" y="135007"/>
                  </a:lnTo>
                  <a:lnTo>
                    <a:pt x="482516" y="96959"/>
                  </a:lnTo>
                  <a:lnTo>
                    <a:pt x="449556" y="64104"/>
                  </a:lnTo>
                  <a:lnTo>
                    <a:pt x="411390" y="37211"/>
                  </a:lnTo>
                  <a:lnTo>
                    <a:pt x="368788" y="17051"/>
                  </a:lnTo>
                  <a:lnTo>
                    <a:pt x="322525" y="4390"/>
                  </a:lnTo>
                  <a:lnTo>
                    <a:pt x="273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4154" y="2970328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0" y="272626"/>
                  </a:moveTo>
                  <a:lnTo>
                    <a:pt x="4405" y="223610"/>
                  </a:lnTo>
                  <a:lnTo>
                    <a:pt x="17108" y="177481"/>
                  </a:lnTo>
                  <a:lnTo>
                    <a:pt x="37333" y="135007"/>
                  </a:lnTo>
                  <a:lnTo>
                    <a:pt x="64308" y="96959"/>
                  </a:lnTo>
                  <a:lnTo>
                    <a:pt x="97260" y="64104"/>
                  </a:lnTo>
                  <a:lnTo>
                    <a:pt x="135416" y="37211"/>
                  </a:lnTo>
                  <a:lnTo>
                    <a:pt x="178002" y="17051"/>
                  </a:lnTo>
                  <a:lnTo>
                    <a:pt x="224245" y="4390"/>
                  </a:lnTo>
                  <a:lnTo>
                    <a:pt x="273371" y="0"/>
                  </a:lnTo>
                  <a:lnTo>
                    <a:pt x="322525" y="4390"/>
                  </a:lnTo>
                  <a:lnTo>
                    <a:pt x="368788" y="17051"/>
                  </a:lnTo>
                  <a:lnTo>
                    <a:pt x="411390" y="37211"/>
                  </a:lnTo>
                  <a:lnTo>
                    <a:pt x="449556" y="64104"/>
                  </a:lnTo>
                  <a:lnTo>
                    <a:pt x="482516" y="96959"/>
                  </a:lnTo>
                  <a:lnTo>
                    <a:pt x="509496" y="135007"/>
                  </a:lnTo>
                  <a:lnTo>
                    <a:pt x="529723" y="177481"/>
                  </a:lnTo>
                  <a:lnTo>
                    <a:pt x="542426" y="223610"/>
                  </a:lnTo>
                  <a:lnTo>
                    <a:pt x="546832" y="272626"/>
                  </a:lnTo>
                  <a:lnTo>
                    <a:pt x="542426" y="321646"/>
                  </a:lnTo>
                  <a:lnTo>
                    <a:pt x="529723" y="367783"/>
                  </a:lnTo>
                  <a:lnTo>
                    <a:pt x="509496" y="410269"/>
                  </a:lnTo>
                  <a:lnTo>
                    <a:pt x="482516" y="448331"/>
                  </a:lnTo>
                  <a:lnTo>
                    <a:pt x="449556" y="481201"/>
                  </a:lnTo>
                  <a:lnTo>
                    <a:pt x="411390" y="508107"/>
                  </a:lnTo>
                  <a:lnTo>
                    <a:pt x="368788" y="528280"/>
                  </a:lnTo>
                  <a:lnTo>
                    <a:pt x="322525" y="540948"/>
                  </a:lnTo>
                  <a:lnTo>
                    <a:pt x="273371" y="545342"/>
                  </a:lnTo>
                  <a:lnTo>
                    <a:pt x="224245" y="540948"/>
                  </a:lnTo>
                  <a:lnTo>
                    <a:pt x="178002" y="528280"/>
                  </a:lnTo>
                  <a:lnTo>
                    <a:pt x="135416" y="508107"/>
                  </a:lnTo>
                  <a:lnTo>
                    <a:pt x="97260" y="481201"/>
                  </a:lnTo>
                  <a:lnTo>
                    <a:pt x="64308" y="448331"/>
                  </a:lnTo>
                  <a:lnTo>
                    <a:pt x="37333" y="410269"/>
                  </a:lnTo>
                  <a:lnTo>
                    <a:pt x="17108" y="367783"/>
                  </a:lnTo>
                  <a:lnTo>
                    <a:pt x="4405" y="321646"/>
                  </a:lnTo>
                  <a:lnTo>
                    <a:pt x="0" y="272626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46155" y="2932185"/>
            <a:ext cx="28892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10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81029" y="4869018"/>
            <a:ext cx="617220" cy="619760"/>
            <a:chOff x="3981029" y="4869018"/>
            <a:chExt cx="617220" cy="61976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1029" y="4869018"/>
              <a:ext cx="616645" cy="6194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14154" y="4888457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273371" y="0"/>
                  </a:moveTo>
                  <a:lnTo>
                    <a:pt x="224245" y="4393"/>
                  </a:lnTo>
                  <a:lnTo>
                    <a:pt x="178002" y="17060"/>
                  </a:lnTo>
                  <a:lnTo>
                    <a:pt x="135416" y="37229"/>
                  </a:lnTo>
                  <a:lnTo>
                    <a:pt x="97260" y="64132"/>
                  </a:lnTo>
                  <a:lnTo>
                    <a:pt x="64308" y="96997"/>
                  </a:lnTo>
                  <a:lnTo>
                    <a:pt x="37333" y="135055"/>
                  </a:lnTo>
                  <a:lnTo>
                    <a:pt x="17108" y="177534"/>
                  </a:lnTo>
                  <a:lnTo>
                    <a:pt x="4405" y="223666"/>
                  </a:lnTo>
                  <a:lnTo>
                    <a:pt x="0" y="272680"/>
                  </a:lnTo>
                  <a:lnTo>
                    <a:pt x="4405" y="321693"/>
                  </a:lnTo>
                  <a:lnTo>
                    <a:pt x="17108" y="367825"/>
                  </a:lnTo>
                  <a:lnTo>
                    <a:pt x="37333" y="410305"/>
                  </a:lnTo>
                  <a:lnTo>
                    <a:pt x="64308" y="448362"/>
                  </a:lnTo>
                  <a:lnTo>
                    <a:pt x="97260" y="481228"/>
                  </a:lnTo>
                  <a:lnTo>
                    <a:pt x="135416" y="508130"/>
                  </a:lnTo>
                  <a:lnTo>
                    <a:pt x="178002" y="528300"/>
                  </a:lnTo>
                  <a:lnTo>
                    <a:pt x="224245" y="540966"/>
                  </a:lnTo>
                  <a:lnTo>
                    <a:pt x="273371" y="545360"/>
                  </a:lnTo>
                  <a:lnTo>
                    <a:pt x="322525" y="540966"/>
                  </a:lnTo>
                  <a:lnTo>
                    <a:pt x="368788" y="528300"/>
                  </a:lnTo>
                  <a:lnTo>
                    <a:pt x="411390" y="508130"/>
                  </a:lnTo>
                  <a:lnTo>
                    <a:pt x="449556" y="481228"/>
                  </a:lnTo>
                  <a:lnTo>
                    <a:pt x="482516" y="448362"/>
                  </a:lnTo>
                  <a:lnTo>
                    <a:pt x="509496" y="410305"/>
                  </a:lnTo>
                  <a:lnTo>
                    <a:pt x="529723" y="367825"/>
                  </a:lnTo>
                  <a:lnTo>
                    <a:pt x="542426" y="321693"/>
                  </a:lnTo>
                  <a:lnTo>
                    <a:pt x="546832" y="272680"/>
                  </a:lnTo>
                  <a:lnTo>
                    <a:pt x="542426" y="223666"/>
                  </a:lnTo>
                  <a:lnTo>
                    <a:pt x="529723" y="177534"/>
                  </a:lnTo>
                  <a:lnTo>
                    <a:pt x="509496" y="135055"/>
                  </a:lnTo>
                  <a:lnTo>
                    <a:pt x="482516" y="96997"/>
                  </a:lnTo>
                  <a:lnTo>
                    <a:pt x="449556" y="64132"/>
                  </a:lnTo>
                  <a:lnTo>
                    <a:pt x="411390" y="37229"/>
                  </a:lnTo>
                  <a:lnTo>
                    <a:pt x="368788" y="17060"/>
                  </a:lnTo>
                  <a:lnTo>
                    <a:pt x="322525" y="4393"/>
                  </a:lnTo>
                  <a:lnTo>
                    <a:pt x="273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4154" y="4888457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0" y="272680"/>
                  </a:moveTo>
                  <a:lnTo>
                    <a:pt x="4405" y="223666"/>
                  </a:lnTo>
                  <a:lnTo>
                    <a:pt x="17108" y="177534"/>
                  </a:lnTo>
                  <a:lnTo>
                    <a:pt x="37333" y="135055"/>
                  </a:lnTo>
                  <a:lnTo>
                    <a:pt x="64308" y="96997"/>
                  </a:lnTo>
                  <a:lnTo>
                    <a:pt x="97260" y="64132"/>
                  </a:lnTo>
                  <a:lnTo>
                    <a:pt x="135416" y="37229"/>
                  </a:lnTo>
                  <a:lnTo>
                    <a:pt x="178002" y="17060"/>
                  </a:lnTo>
                  <a:lnTo>
                    <a:pt x="224245" y="4393"/>
                  </a:lnTo>
                  <a:lnTo>
                    <a:pt x="273371" y="0"/>
                  </a:lnTo>
                  <a:lnTo>
                    <a:pt x="322525" y="4393"/>
                  </a:lnTo>
                  <a:lnTo>
                    <a:pt x="368788" y="17060"/>
                  </a:lnTo>
                  <a:lnTo>
                    <a:pt x="411390" y="37229"/>
                  </a:lnTo>
                  <a:lnTo>
                    <a:pt x="449556" y="64132"/>
                  </a:lnTo>
                  <a:lnTo>
                    <a:pt x="482516" y="96997"/>
                  </a:lnTo>
                  <a:lnTo>
                    <a:pt x="509496" y="135055"/>
                  </a:lnTo>
                  <a:lnTo>
                    <a:pt x="529723" y="177534"/>
                  </a:lnTo>
                  <a:lnTo>
                    <a:pt x="542426" y="223666"/>
                  </a:lnTo>
                  <a:lnTo>
                    <a:pt x="546832" y="272680"/>
                  </a:lnTo>
                  <a:lnTo>
                    <a:pt x="542426" y="321693"/>
                  </a:lnTo>
                  <a:lnTo>
                    <a:pt x="529723" y="367825"/>
                  </a:lnTo>
                  <a:lnTo>
                    <a:pt x="509496" y="410305"/>
                  </a:lnTo>
                  <a:lnTo>
                    <a:pt x="482516" y="448362"/>
                  </a:lnTo>
                  <a:lnTo>
                    <a:pt x="449556" y="481228"/>
                  </a:lnTo>
                  <a:lnTo>
                    <a:pt x="411390" y="508130"/>
                  </a:lnTo>
                  <a:lnTo>
                    <a:pt x="368788" y="528300"/>
                  </a:lnTo>
                  <a:lnTo>
                    <a:pt x="322525" y="540966"/>
                  </a:lnTo>
                  <a:lnTo>
                    <a:pt x="273371" y="545360"/>
                  </a:lnTo>
                  <a:lnTo>
                    <a:pt x="224245" y="540966"/>
                  </a:lnTo>
                  <a:lnTo>
                    <a:pt x="178002" y="528300"/>
                  </a:lnTo>
                  <a:lnTo>
                    <a:pt x="135416" y="508130"/>
                  </a:lnTo>
                  <a:lnTo>
                    <a:pt x="97260" y="481228"/>
                  </a:lnTo>
                  <a:lnTo>
                    <a:pt x="64308" y="448362"/>
                  </a:lnTo>
                  <a:lnTo>
                    <a:pt x="37333" y="410305"/>
                  </a:lnTo>
                  <a:lnTo>
                    <a:pt x="17108" y="367825"/>
                  </a:lnTo>
                  <a:lnTo>
                    <a:pt x="4405" y="321693"/>
                  </a:lnTo>
                  <a:lnTo>
                    <a:pt x="0" y="272680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173314" y="4853210"/>
            <a:ext cx="234950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10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245486" y="3909958"/>
            <a:ext cx="617220" cy="619760"/>
            <a:chOff x="5245486" y="3909958"/>
            <a:chExt cx="617220" cy="61976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486" y="3909958"/>
              <a:ext cx="616645" cy="6194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78611" y="3929406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273371" y="0"/>
                  </a:moveTo>
                  <a:lnTo>
                    <a:pt x="224245" y="4390"/>
                  </a:lnTo>
                  <a:lnTo>
                    <a:pt x="178002" y="17051"/>
                  </a:lnTo>
                  <a:lnTo>
                    <a:pt x="135416" y="37211"/>
                  </a:lnTo>
                  <a:lnTo>
                    <a:pt x="97260" y="64104"/>
                  </a:lnTo>
                  <a:lnTo>
                    <a:pt x="64308" y="96959"/>
                  </a:lnTo>
                  <a:lnTo>
                    <a:pt x="37333" y="135007"/>
                  </a:lnTo>
                  <a:lnTo>
                    <a:pt x="17108" y="177481"/>
                  </a:lnTo>
                  <a:lnTo>
                    <a:pt x="4405" y="223610"/>
                  </a:lnTo>
                  <a:lnTo>
                    <a:pt x="0" y="272626"/>
                  </a:lnTo>
                  <a:lnTo>
                    <a:pt x="4405" y="321646"/>
                  </a:lnTo>
                  <a:lnTo>
                    <a:pt x="17108" y="367783"/>
                  </a:lnTo>
                  <a:lnTo>
                    <a:pt x="37333" y="410269"/>
                  </a:lnTo>
                  <a:lnTo>
                    <a:pt x="64308" y="448331"/>
                  </a:lnTo>
                  <a:lnTo>
                    <a:pt x="97260" y="481201"/>
                  </a:lnTo>
                  <a:lnTo>
                    <a:pt x="135416" y="508107"/>
                  </a:lnTo>
                  <a:lnTo>
                    <a:pt x="178002" y="528280"/>
                  </a:lnTo>
                  <a:lnTo>
                    <a:pt x="224245" y="540948"/>
                  </a:lnTo>
                  <a:lnTo>
                    <a:pt x="273371" y="545342"/>
                  </a:lnTo>
                  <a:lnTo>
                    <a:pt x="322525" y="540948"/>
                  </a:lnTo>
                  <a:lnTo>
                    <a:pt x="368788" y="528280"/>
                  </a:lnTo>
                  <a:lnTo>
                    <a:pt x="411390" y="508107"/>
                  </a:lnTo>
                  <a:lnTo>
                    <a:pt x="449556" y="481201"/>
                  </a:lnTo>
                  <a:lnTo>
                    <a:pt x="482516" y="448331"/>
                  </a:lnTo>
                  <a:lnTo>
                    <a:pt x="509496" y="410269"/>
                  </a:lnTo>
                  <a:lnTo>
                    <a:pt x="529723" y="367783"/>
                  </a:lnTo>
                  <a:lnTo>
                    <a:pt x="542426" y="321646"/>
                  </a:lnTo>
                  <a:lnTo>
                    <a:pt x="546832" y="272626"/>
                  </a:lnTo>
                  <a:lnTo>
                    <a:pt x="542426" y="223610"/>
                  </a:lnTo>
                  <a:lnTo>
                    <a:pt x="529723" y="177481"/>
                  </a:lnTo>
                  <a:lnTo>
                    <a:pt x="509496" y="135007"/>
                  </a:lnTo>
                  <a:lnTo>
                    <a:pt x="482516" y="96959"/>
                  </a:lnTo>
                  <a:lnTo>
                    <a:pt x="449556" y="64104"/>
                  </a:lnTo>
                  <a:lnTo>
                    <a:pt x="411390" y="37211"/>
                  </a:lnTo>
                  <a:lnTo>
                    <a:pt x="368788" y="17051"/>
                  </a:lnTo>
                  <a:lnTo>
                    <a:pt x="322525" y="4390"/>
                  </a:lnTo>
                  <a:lnTo>
                    <a:pt x="273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78611" y="3929406"/>
              <a:ext cx="547370" cy="545465"/>
            </a:xfrm>
            <a:custGeom>
              <a:avLst/>
              <a:gdLst/>
              <a:ahLst/>
              <a:cxnLst/>
              <a:rect l="l" t="t" r="r" b="b"/>
              <a:pathLst>
                <a:path w="547370" h="545464">
                  <a:moveTo>
                    <a:pt x="0" y="272626"/>
                  </a:moveTo>
                  <a:lnTo>
                    <a:pt x="4405" y="223610"/>
                  </a:lnTo>
                  <a:lnTo>
                    <a:pt x="17108" y="177481"/>
                  </a:lnTo>
                  <a:lnTo>
                    <a:pt x="37333" y="135007"/>
                  </a:lnTo>
                  <a:lnTo>
                    <a:pt x="64308" y="96959"/>
                  </a:lnTo>
                  <a:lnTo>
                    <a:pt x="97260" y="64104"/>
                  </a:lnTo>
                  <a:lnTo>
                    <a:pt x="135416" y="37211"/>
                  </a:lnTo>
                  <a:lnTo>
                    <a:pt x="178002" y="17051"/>
                  </a:lnTo>
                  <a:lnTo>
                    <a:pt x="224245" y="4390"/>
                  </a:lnTo>
                  <a:lnTo>
                    <a:pt x="273371" y="0"/>
                  </a:lnTo>
                  <a:lnTo>
                    <a:pt x="322525" y="4390"/>
                  </a:lnTo>
                  <a:lnTo>
                    <a:pt x="368788" y="17051"/>
                  </a:lnTo>
                  <a:lnTo>
                    <a:pt x="411390" y="37211"/>
                  </a:lnTo>
                  <a:lnTo>
                    <a:pt x="449556" y="64104"/>
                  </a:lnTo>
                  <a:lnTo>
                    <a:pt x="482516" y="96959"/>
                  </a:lnTo>
                  <a:lnTo>
                    <a:pt x="509496" y="135007"/>
                  </a:lnTo>
                  <a:lnTo>
                    <a:pt x="529723" y="177481"/>
                  </a:lnTo>
                  <a:lnTo>
                    <a:pt x="542426" y="223610"/>
                  </a:lnTo>
                  <a:lnTo>
                    <a:pt x="546832" y="272626"/>
                  </a:lnTo>
                  <a:lnTo>
                    <a:pt x="542426" y="321646"/>
                  </a:lnTo>
                  <a:lnTo>
                    <a:pt x="529723" y="367783"/>
                  </a:lnTo>
                  <a:lnTo>
                    <a:pt x="509496" y="410269"/>
                  </a:lnTo>
                  <a:lnTo>
                    <a:pt x="482516" y="448331"/>
                  </a:lnTo>
                  <a:lnTo>
                    <a:pt x="449556" y="481201"/>
                  </a:lnTo>
                  <a:lnTo>
                    <a:pt x="411390" y="508107"/>
                  </a:lnTo>
                  <a:lnTo>
                    <a:pt x="368788" y="528280"/>
                  </a:lnTo>
                  <a:lnTo>
                    <a:pt x="322525" y="540948"/>
                  </a:lnTo>
                  <a:lnTo>
                    <a:pt x="273371" y="545342"/>
                  </a:lnTo>
                  <a:lnTo>
                    <a:pt x="224245" y="540948"/>
                  </a:lnTo>
                  <a:lnTo>
                    <a:pt x="178002" y="528280"/>
                  </a:lnTo>
                  <a:lnTo>
                    <a:pt x="135416" y="508107"/>
                  </a:lnTo>
                  <a:lnTo>
                    <a:pt x="97260" y="481201"/>
                  </a:lnTo>
                  <a:lnTo>
                    <a:pt x="64308" y="448331"/>
                  </a:lnTo>
                  <a:lnTo>
                    <a:pt x="37333" y="410269"/>
                  </a:lnTo>
                  <a:lnTo>
                    <a:pt x="17108" y="367783"/>
                  </a:lnTo>
                  <a:lnTo>
                    <a:pt x="4405" y="321646"/>
                  </a:lnTo>
                  <a:lnTo>
                    <a:pt x="0" y="272626"/>
                  </a:lnTo>
                  <a:close/>
                </a:path>
              </a:pathLst>
            </a:custGeom>
            <a:ln w="445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43202" y="3892596"/>
            <a:ext cx="226060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5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25380" y="3238508"/>
            <a:ext cx="3837940" cy="1927225"/>
            <a:chOff x="1525380" y="3238508"/>
            <a:chExt cx="3837940" cy="1927225"/>
          </a:xfrm>
        </p:grpSpPr>
        <p:sp>
          <p:nvSpPr>
            <p:cNvPr id="35" name="object 35"/>
            <p:cNvSpPr/>
            <p:nvPr/>
          </p:nvSpPr>
          <p:spPr>
            <a:xfrm>
              <a:off x="1529827" y="3435836"/>
              <a:ext cx="801370" cy="573405"/>
            </a:xfrm>
            <a:custGeom>
              <a:avLst/>
              <a:gdLst/>
              <a:ahLst/>
              <a:cxnLst/>
              <a:rect l="l" t="t" r="r" b="b"/>
              <a:pathLst>
                <a:path w="801369" h="573404">
                  <a:moveTo>
                    <a:pt x="0" y="573404"/>
                  </a:moveTo>
                  <a:lnTo>
                    <a:pt x="801264" y="0"/>
                  </a:lnTo>
                </a:path>
              </a:pathLst>
            </a:custGeom>
            <a:ln w="888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97872" y="3242954"/>
              <a:ext cx="1216660" cy="0"/>
            </a:xfrm>
            <a:custGeom>
              <a:avLst/>
              <a:gdLst/>
              <a:ahLst/>
              <a:cxnLst/>
              <a:rect l="l" t="t" r="r" b="b"/>
              <a:pathLst>
                <a:path w="1216660">
                  <a:moveTo>
                    <a:pt x="0" y="0"/>
                  </a:moveTo>
                  <a:lnTo>
                    <a:pt x="1216282" y="0"/>
                  </a:lnTo>
                </a:path>
              </a:pathLst>
            </a:custGeom>
            <a:ln w="888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0987" y="3242954"/>
              <a:ext cx="798195" cy="766445"/>
            </a:xfrm>
            <a:custGeom>
              <a:avLst/>
              <a:gdLst/>
              <a:ahLst/>
              <a:cxnLst/>
              <a:rect l="l" t="t" r="r" b="b"/>
              <a:pathLst>
                <a:path w="798195" h="766445">
                  <a:moveTo>
                    <a:pt x="0" y="0"/>
                  </a:moveTo>
                  <a:lnTo>
                    <a:pt x="797676" y="766285"/>
                  </a:lnTo>
                </a:path>
              </a:pathLst>
            </a:custGeom>
            <a:ln w="88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80935" y="4394914"/>
              <a:ext cx="878205" cy="573405"/>
            </a:xfrm>
            <a:custGeom>
              <a:avLst/>
              <a:gdLst/>
              <a:ahLst/>
              <a:cxnLst/>
              <a:rect l="l" t="t" r="r" b="b"/>
              <a:pathLst>
                <a:path w="878204" h="573404">
                  <a:moveTo>
                    <a:pt x="877728" y="0"/>
                  </a:moveTo>
                  <a:lnTo>
                    <a:pt x="0" y="573386"/>
                  </a:lnTo>
                </a:path>
              </a:pathLst>
            </a:custGeom>
            <a:ln w="888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97872" y="5161138"/>
              <a:ext cx="1216660" cy="0"/>
            </a:xfrm>
            <a:custGeom>
              <a:avLst/>
              <a:gdLst/>
              <a:ahLst/>
              <a:cxnLst/>
              <a:rect l="l" t="t" r="r" b="b"/>
              <a:pathLst>
                <a:path w="1216660">
                  <a:moveTo>
                    <a:pt x="0" y="0"/>
                  </a:moveTo>
                  <a:lnTo>
                    <a:pt x="1216282" y="0"/>
                  </a:lnTo>
                </a:path>
              </a:pathLst>
            </a:custGeom>
            <a:ln w="888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9827" y="4394914"/>
              <a:ext cx="721360" cy="766445"/>
            </a:xfrm>
            <a:custGeom>
              <a:avLst/>
              <a:gdLst/>
              <a:ahLst/>
              <a:cxnLst/>
              <a:rect l="l" t="t" r="r" b="b"/>
              <a:pathLst>
                <a:path w="721360" h="766445">
                  <a:moveTo>
                    <a:pt x="0" y="0"/>
                  </a:moveTo>
                  <a:lnTo>
                    <a:pt x="721212" y="766223"/>
                  </a:lnTo>
                </a:path>
              </a:pathLst>
            </a:custGeom>
            <a:ln w="889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24411" y="3515670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787"/>
                  </a:lnTo>
                </a:path>
              </a:pathLst>
            </a:custGeom>
            <a:ln w="890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17819" y="3435836"/>
              <a:ext cx="1376680" cy="1532890"/>
            </a:xfrm>
            <a:custGeom>
              <a:avLst/>
              <a:gdLst/>
              <a:ahLst/>
              <a:cxnLst/>
              <a:rect l="l" t="t" r="r" b="b"/>
              <a:pathLst>
                <a:path w="1376679" h="1532889">
                  <a:moveTo>
                    <a:pt x="0" y="1532464"/>
                  </a:moveTo>
                  <a:lnTo>
                    <a:pt x="1376387" y="0"/>
                  </a:lnTo>
                </a:path>
              </a:pathLst>
            </a:custGeom>
            <a:ln w="889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7526" y="3515670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787"/>
                  </a:lnTo>
                </a:path>
              </a:pathLst>
            </a:custGeom>
            <a:ln w="890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660028" y="3402844"/>
            <a:ext cx="1612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45" name="object 45"/>
          <p:cNvSpPr txBox="1"/>
          <p:nvPr/>
        </p:nvSpPr>
        <p:spPr>
          <a:xfrm>
            <a:off x="2296486" y="4004710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60028" y="4728663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27641" y="2860033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5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69852" y="3952316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59966" y="5149370"/>
            <a:ext cx="2933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7567" y="4004710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98862" y="4728663"/>
            <a:ext cx="161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23705" y="3280917"/>
            <a:ext cx="1612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24650" y="5772708"/>
            <a:ext cx="409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L(b)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L(b),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L(a)+w(ab)}=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{</a:t>
            </a:r>
            <a:r>
              <a:rPr sz="1800" dirty="0">
                <a:latin typeface="Cambria Math"/>
                <a:cs typeface="Cambria Math"/>
              </a:rPr>
              <a:t>∞</a:t>
            </a:r>
            <a:r>
              <a:rPr sz="1800" dirty="0">
                <a:latin typeface="Calibri"/>
                <a:cs typeface="Calibri"/>
              </a:rPr>
              <a:t>,0+4}=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L(c)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L(c),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L(a)+w(ac)}=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∞</a:t>
            </a:r>
            <a:r>
              <a:rPr sz="1800" spc="-5" dirty="0">
                <a:latin typeface="Calibri"/>
                <a:cs typeface="Calibri"/>
              </a:rPr>
              <a:t>,0+2}=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6440296" y="1923542"/>
          <a:ext cx="5480682" cy="1757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 marR="1219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vious  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40296" y="3823842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057426" y="3884650"/>
            <a:ext cx="588645" cy="587375"/>
            <a:chOff x="1057426" y="3884650"/>
            <a:chExt cx="588645" cy="587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426" y="3884650"/>
              <a:ext cx="588643" cy="5870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837" y="3890742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271803" y="0"/>
                  </a:moveTo>
                  <a:lnTo>
                    <a:pt x="222945" y="4364"/>
                  </a:lnTo>
                  <a:lnTo>
                    <a:pt x="176960" y="16950"/>
                  </a:lnTo>
                  <a:lnTo>
                    <a:pt x="134617" y="36991"/>
                  </a:lnTo>
                  <a:lnTo>
                    <a:pt x="96682" y="63724"/>
                  </a:lnTo>
                  <a:lnTo>
                    <a:pt x="63923" y="96385"/>
                  </a:lnTo>
                  <a:lnTo>
                    <a:pt x="37108" y="134208"/>
                  </a:lnTo>
                  <a:lnTo>
                    <a:pt x="17004" y="176431"/>
                  </a:lnTo>
                  <a:lnTo>
                    <a:pt x="4378" y="222287"/>
                  </a:lnTo>
                  <a:lnTo>
                    <a:pt x="0" y="271014"/>
                  </a:lnTo>
                  <a:lnTo>
                    <a:pt x="4378" y="319743"/>
                  </a:lnTo>
                  <a:lnTo>
                    <a:pt x="17004" y="365608"/>
                  </a:lnTo>
                  <a:lnTo>
                    <a:pt x="37108" y="407841"/>
                  </a:lnTo>
                  <a:lnTo>
                    <a:pt x="63923" y="445679"/>
                  </a:lnTo>
                  <a:lnTo>
                    <a:pt x="96682" y="478354"/>
                  </a:lnTo>
                  <a:lnTo>
                    <a:pt x="134617" y="505101"/>
                  </a:lnTo>
                  <a:lnTo>
                    <a:pt x="176960" y="525154"/>
                  </a:lnTo>
                  <a:lnTo>
                    <a:pt x="222945" y="537748"/>
                  </a:lnTo>
                  <a:lnTo>
                    <a:pt x="271803" y="542116"/>
                  </a:lnTo>
                  <a:lnTo>
                    <a:pt x="320659" y="537748"/>
                  </a:lnTo>
                  <a:lnTo>
                    <a:pt x="366642" y="525154"/>
                  </a:lnTo>
                  <a:lnTo>
                    <a:pt x="408985" y="505101"/>
                  </a:lnTo>
                  <a:lnTo>
                    <a:pt x="446921" y="478354"/>
                  </a:lnTo>
                  <a:lnTo>
                    <a:pt x="479680" y="445679"/>
                  </a:lnTo>
                  <a:lnTo>
                    <a:pt x="506496" y="407841"/>
                  </a:lnTo>
                  <a:lnTo>
                    <a:pt x="526601" y="365608"/>
                  </a:lnTo>
                  <a:lnTo>
                    <a:pt x="539227" y="319743"/>
                  </a:lnTo>
                  <a:lnTo>
                    <a:pt x="543606" y="271014"/>
                  </a:lnTo>
                  <a:lnTo>
                    <a:pt x="539227" y="222287"/>
                  </a:lnTo>
                  <a:lnTo>
                    <a:pt x="526601" y="176431"/>
                  </a:lnTo>
                  <a:lnTo>
                    <a:pt x="506496" y="134208"/>
                  </a:lnTo>
                  <a:lnTo>
                    <a:pt x="479680" y="96385"/>
                  </a:lnTo>
                  <a:lnTo>
                    <a:pt x="446921" y="63724"/>
                  </a:lnTo>
                  <a:lnTo>
                    <a:pt x="408985" y="36991"/>
                  </a:lnTo>
                  <a:lnTo>
                    <a:pt x="366642" y="16950"/>
                  </a:lnTo>
                  <a:lnTo>
                    <a:pt x="320659" y="4364"/>
                  </a:lnTo>
                  <a:lnTo>
                    <a:pt x="27180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7837" y="3890742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0" y="271014"/>
                  </a:moveTo>
                  <a:lnTo>
                    <a:pt x="4378" y="222287"/>
                  </a:lnTo>
                  <a:lnTo>
                    <a:pt x="17004" y="176431"/>
                  </a:lnTo>
                  <a:lnTo>
                    <a:pt x="37108" y="134208"/>
                  </a:lnTo>
                  <a:lnTo>
                    <a:pt x="63923" y="96385"/>
                  </a:lnTo>
                  <a:lnTo>
                    <a:pt x="96682" y="63724"/>
                  </a:lnTo>
                  <a:lnTo>
                    <a:pt x="134617" y="36991"/>
                  </a:lnTo>
                  <a:lnTo>
                    <a:pt x="176960" y="16950"/>
                  </a:lnTo>
                  <a:lnTo>
                    <a:pt x="222945" y="4364"/>
                  </a:lnTo>
                  <a:lnTo>
                    <a:pt x="271803" y="0"/>
                  </a:lnTo>
                  <a:lnTo>
                    <a:pt x="320659" y="4364"/>
                  </a:lnTo>
                  <a:lnTo>
                    <a:pt x="366642" y="16950"/>
                  </a:lnTo>
                  <a:lnTo>
                    <a:pt x="408985" y="36991"/>
                  </a:lnTo>
                  <a:lnTo>
                    <a:pt x="446921" y="63724"/>
                  </a:lnTo>
                  <a:lnTo>
                    <a:pt x="479680" y="96385"/>
                  </a:lnTo>
                  <a:lnTo>
                    <a:pt x="506496" y="134208"/>
                  </a:lnTo>
                  <a:lnTo>
                    <a:pt x="526601" y="176431"/>
                  </a:lnTo>
                  <a:lnTo>
                    <a:pt x="539227" y="222287"/>
                  </a:lnTo>
                  <a:lnTo>
                    <a:pt x="543606" y="271014"/>
                  </a:lnTo>
                  <a:lnTo>
                    <a:pt x="539227" y="319743"/>
                  </a:lnTo>
                  <a:lnTo>
                    <a:pt x="526601" y="365608"/>
                  </a:lnTo>
                  <a:lnTo>
                    <a:pt x="506496" y="407841"/>
                  </a:lnTo>
                  <a:lnTo>
                    <a:pt x="479680" y="445679"/>
                  </a:lnTo>
                  <a:lnTo>
                    <a:pt x="446921" y="478354"/>
                  </a:lnTo>
                  <a:lnTo>
                    <a:pt x="408985" y="505101"/>
                  </a:lnTo>
                  <a:lnTo>
                    <a:pt x="366642" y="525154"/>
                  </a:lnTo>
                  <a:lnTo>
                    <a:pt x="320659" y="537748"/>
                  </a:lnTo>
                  <a:lnTo>
                    <a:pt x="271803" y="542116"/>
                  </a:lnTo>
                  <a:lnTo>
                    <a:pt x="222945" y="537748"/>
                  </a:lnTo>
                  <a:lnTo>
                    <a:pt x="176960" y="525154"/>
                  </a:lnTo>
                  <a:lnTo>
                    <a:pt x="134617" y="505101"/>
                  </a:lnTo>
                  <a:lnTo>
                    <a:pt x="96682" y="478354"/>
                  </a:lnTo>
                  <a:lnTo>
                    <a:pt x="63923" y="445679"/>
                  </a:lnTo>
                  <a:lnTo>
                    <a:pt x="37108" y="407841"/>
                  </a:lnTo>
                  <a:lnTo>
                    <a:pt x="17004" y="365608"/>
                  </a:lnTo>
                  <a:lnTo>
                    <a:pt x="4378" y="319743"/>
                  </a:lnTo>
                  <a:lnTo>
                    <a:pt x="0" y="271014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14238" y="3854074"/>
            <a:ext cx="271780" cy="535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50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25861" y="2918004"/>
            <a:ext cx="613410" cy="2522855"/>
            <a:chOff x="2225861" y="2918004"/>
            <a:chExt cx="613410" cy="25228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861" y="2918004"/>
              <a:ext cx="612985" cy="6157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8790" y="2937337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271749" y="0"/>
                  </a:moveTo>
                  <a:lnTo>
                    <a:pt x="222914" y="4364"/>
                  </a:lnTo>
                  <a:lnTo>
                    <a:pt x="176945" y="16950"/>
                  </a:lnTo>
                  <a:lnTo>
                    <a:pt x="134612" y="36991"/>
                  </a:lnTo>
                  <a:lnTo>
                    <a:pt x="96683" y="63724"/>
                  </a:lnTo>
                  <a:lnTo>
                    <a:pt x="63927" y="96385"/>
                  </a:lnTo>
                  <a:lnTo>
                    <a:pt x="37111" y="134208"/>
                  </a:lnTo>
                  <a:lnTo>
                    <a:pt x="17006" y="176431"/>
                  </a:lnTo>
                  <a:lnTo>
                    <a:pt x="4379" y="222287"/>
                  </a:lnTo>
                  <a:lnTo>
                    <a:pt x="0" y="271014"/>
                  </a:lnTo>
                  <a:lnTo>
                    <a:pt x="4379" y="319743"/>
                  </a:lnTo>
                  <a:lnTo>
                    <a:pt x="17006" y="365608"/>
                  </a:lnTo>
                  <a:lnTo>
                    <a:pt x="37111" y="407841"/>
                  </a:lnTo>
                  <a:lnTo>
                    <a:pt x="63927" y="445679"/>
                  </a:lnTo>
                  <a:lnTo>
                    <a:pt x="96683" y="478354"/>
                  </a:lnTo>
                  <a:lnTo>
                    <a:pt x="134612" y="505101"/>
                  </a:lnTo>
                  <a:lnTo>
                    <a:pt x="176945" y="525154"/>
                  </a:lnTo>
                  <a:lnTo>
                    <a:pt x="222914" y="537748"/>
                  </a:lnTo>
                  <a:lnTo>
                    <a:pt x="271749" y="542116"/>
                  </a:lnTo>
                  <a:lnTo>
                    <a:pt x="320611" y="537748"/>
                  </a:lnTo>
                  <a:lnTo>
                    <a:pt x="366600" y="525154"/>
                  </a:lnTo>
                  <a:lnTo>
                    <a:pt x="408948" y="505101"/>
                  </a:lnTo>
                  <a:lnTo>
                    <a:pt x="446889" y="478354"/>
                  </a:lnTo>
                  <a:lnTo>
                    <a:pt x="479652" y="445679"/>
                  </a:lnTo>
                  <a:lnTo>
                    <a:pt x="506472" y="407841"/>
                  </a:lnTo>
                  <a:lnTo>
                    <a:pt x="526580" y="365608"/>
                  </a:lnTo>
                  <a:lnTo>
                    <a:pt x="539207" y="319743"/>
                  </a:lnTo>
                  <a:lnTo>
                    <a:pt x="543587" y="271014"/>
                  </a:lnTo>
                  <a:lnTo>
                    <a:pt x="539207" y="222287"/>
                  </a:lnTo>
                  <a:lnTo>
                    <a:pt x="526580" y="176431"/>
                  </a:lnTo>
                  <a:lnTo>
                    <a:pt x="506472" y="134208"/>
                  </a:lnTo>
                  <a:lnTo>
                    <a:pt x="479652" y="96385"/>
                  </a:lnTo>
                  <a:lnTo>
                    <a:pt x="446889" y="63724"/>
                  </a:lnTo>
                  <a:lnTo>
                    <a:pt x="408948" y="36991"/>
                  </a:lnTo>
                  <a:lnTo>
                    <a:pt x="366600" y="16950"/>
                  </a:lnTo>
                  <a:lnTo>
                    <a:pt x="320611" y="4364"/>
                  </a:lnTo>
                  <a:lnTo>
                    <a:pt x="27174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8790" y="2937337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0" y="271014"/>
                  </a:moveTo>
                  <a:lnTo>
                    <a:pt x="4379" y="222287"/>
                  </a:lnTo>
                  <a:lnTo>
                    <a:pt x="17006" y="176431"/>
                  </a:lnTo>
                  <a:lnTo>
                    <a:pt x="37111" y="134208"/>
                  </a:lnTo>
                  <a:lnTo>
                    <a:pt x="63927" y="96385"/>
                  </a:lnTo>
                  <a:lnTo>
                    <a:pt x="96683" y="63724"/>
                  </a:lnTo>
                  <a:lnTo>
                    <a:pt x="134612" y="36991"/>
                  </a:lnTo>
                  <a:lnTo>
                    <a:pt x="176945" y="16950"/>
                  </a:lnTo>
                  <a:lnTo>
                    <a:pt x="222914" y="4364"/>
                  </a:lnTo>
                  <a:lnTo>
                    <a:pt x="271749" y="0"/>
                  </a:lnTo>
                  <a:lnTo>
                    <a:pt x="320611" y="4364"/>
                  </a:lnTo>
                  <a:lnTo>
                    <a:pt x="366600" y="16950"/>
                  </a:lnTo>
                  <a:lnTo>
                    <a:pt x="408948" y="36991"/>
                  </a:lnTo>
                  <a:lnTo>
                    <a:pt x="446889" y="63724"/>
                  </a:lnTo>
                  <a:lnTo>
                    <a:pt x="479652" y="96385"/>
                  </a:lnTo>
                  <a:lnTo>
                    <a:pt x="506472" y="134208"/>
                  </a:lnTo>
                  <a:lnTo>
                    <a:pt x="526580" y="176431"/>
                  </a:lnTo>
                  <a:lnTo>
                    <a:pt x="539207" y="222287"/>
                  </a:lnTo>
                  <a:lnTo>
                    <a:pt x="543587" y="271014"/>
                  </a:lnTo>
                  <a:lnTo>
                    <a:pt x="539207" y="319743"/>
                  </a:lnTo>
                  <a:lnTo>
                    <a:pt x="526580" y="365608"/>
                  </a:lnTo>
                  <a:lnTo>
                    <a:pt x="506472" y="407841"/>
                  </a:lnTo>
                  <a:lnTo>
                    <a:pt x="479652" y="445679"/>
                  </a:lnTo>
                  <a:lnTo>
                    <a:pt x="446889" y="478354"/>
                  </a:lnTo>
                  <a:lnTo>
                    <a:pt x="408948" y="505101"/>
                  </a:lnTo>
                  <a:lnTo>
                    <a:pt x="366600" y="525154"/>
                  </a:lnTo>
                  <a:lnTo>
                    <a:pt x="320611" y="537748"/>
                  </a:lnTo>
                  <a:lnTo>
                    <a:pt x="271749" y="542116"/>
                  </a:lnTo>
                  <a:lnTo>
                    <a:pt x="222914" y="537748"/>
                  </a:lnTo>
                  <a:lnTo>
                    <a:pt x="176945" y="525154"/>
                  </a:lnTo>
                  <a:lnTo>
                    <a:pt x="134612" y="505101"/>
                  </a:lnTo>
                  <a:lnTo>
                    <a:pt x="96683" y="478354"/>
                  </a:lnTo>
                  <a:lnTo>
                    <a:pt x="63927" y="445679"/>
                  </a:lnTo>
                  <a:lnTo>
                    <a:pt x="37111" y="407841"/>
                  </a:lnTo>
                  <a:lnTo>
                    <a:pt x="17006" y="365608"/>
                  </a:lnTo>
                  <a:lnTo>
                    <a:pt x="4379" y="319743"/>
                  </a:lnTo>
                  <a:lnTo>
                    <a:pt x="0" y="271014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861" y="4824795"/>
              <a:ext cx="612985" cy="6157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58790" y="4844119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271749" y="0"/>
                  </a:moveTo>
                  <a:lnTo>
                    <a:pt x="222914" y="4367"/>
                  </a:lnTo>
                  <a:lnTo>
                    <a:pt x="176945" y="16959"/>
                  </a:lnTo>
                  <a:lnTo>
                    <a:pt x="134612" y="37009"/>
                  </a:lnTo>
                  <a:lnTo>
                    <a:pt x="96683" y="63752"/>
                  </a:lnTo>
                  <a:lnTo>
                    <a:pt x="63927" y="96423"/>
                  </a:lnTo>
                  <a:lnTo>
                    <a:pt x="37111" y="134256"/>
                  </a:lnTo>
                  <a:lnTo>
                    <a:pt x="17006" y="176484"/>
                  </a:lnTo>
                  <a:lnTo>
                    <a:pt x="4379" y="222343"/>
                  </a:lnTo>
                  <a:lnTo>
                    <a:pt x="0" y="271066"/>
                  </a:lnTo>
                  <a:lnTo>
                    <a:pt x="4379" y="319790"/>
                  </a:lnTo>
                  <a:lnTo>
                    <a:pt x="17006" y="365649"/>
                  </a:lnTo>
                  <a:lnTo>
                    <a:pt x="37111" y="407877"/>
                  </a:lnTo>
                  <a:lnTo>
                    <a:pt x="63927" y="445710"/>
                  </a:lnTo>
                  <a:lnTo>
                    <a:pt x="96683" y="478381"/>
                  </a:lnTo>
                  <a:lnTo>
                    <a:pt x="134612" y="505124"/>
                  </a:lnTo>
                  <a:lnTo>
                    <a:pt x="176945" y="525174"/>
                  </a:lnTo>
                  <a:lnTo>
                    <a:pt x="222914" y="537766"/>
                  </a:lnTo>
                  <a:lnTo>
                    <a:pt x="271749" y="542133"/>
                  </a:lnTo>
                  <a:lnTo>
                    <a:pt x="320611" y="537766"/>
                  </a:lnTo>
                  <a:lnTo>
                    <a:pt x="366600" y="525174"/>
                  </a:lnTo>
                  <a:lnTo>
                    <a:pt x="408948" y="505124"/>
                  </a:lnTo>
                  <a:lnTo>
                    <a:pt x="446889" y="478381"/>
                  </a:lnTo>
                  <a:lnTo>
                    <a:pt x="479652" y="445710"/>
                  </a:lnTo>
                  <a:lnTo>
                    <a:pt x="506472" y="407877"/>
                  </a:lnTo>
                  <a:lnTo>
                    <a:pt x="526580" y="365649"/>
                  </a:lnTo>
                  <a:lnTo>
                    <a:pt x="539207" y="319790"/>
                  </a:lnTo>
                  <a:lnTo>
                    <a:pt x="543587" y="271066"/>
                  </a:lnTo>
                  <a:lnTo>
                    <a:pt x="539207" y="222343"/>
                  </a:lnTo>
                  <a:lnTo>
                    <a:pt x="526580" y="176484"/>
                  </a:lnTo>
                  <a:lnTo>
                    <a:pt x="506472" y="134256"/>
                  </a:lnTo>
                  <a:lnTo>
                    <a:pt x="479652" y="96423"/>
                  </a:lnTo>
                  <a:lnTo>
                    <a:pt x="446889" y="63752"/>
                  </a:lnTo>
                  <a:lnTo>
                    <a:pt x="408948" y="37009"/>
                  </a:lnTo>
                  <a:lnTo>
                    <a:pt x="366600" y="16959"/>
                  </a:lnTo>
                  <a:lnTo>
                    <a:pt x="320611" y="4367"/>
                  </a:lnTo>
                  <a:lnTo>
                    <a:pt x="27174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8790" y="4844119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4" h="542289">
                  <a:moveTo>
                    <a:pt x="0" y="271066"/>
                  </a:moveTo>
                  <a:lnTo>
                    <a:pt x="4379" y="222343"/>
                  </a:lnTo>
                  <a:lnTo>
                    <a:pt x="17006" y="176484"/>
                  </a:lnTo>
                  <a:lnTo>
                    <a:pt x="37111" y="134256"/>
                  </a:lnTo>
                  <a:lnTo>
                    <a:pt x="63927" y="96423"/>
                  </a:lnTo>
                  <a:lnTo>
                    <a:pt x="96683" y="63752"/>
                  </a:lnTo>
                  <a:lnTo>
                    <a:pt x="134612" y="37009"/>
                  </a:lnTo>
                  <a:lnTo>
                    <a:pt x="176945" y="16959"/>
                  </a:lnTo>
                  <a:lnTo>
                    <a:pt x="222914" y="4367"/>
                  </a:lnTo>
                  <a:lnTo>
                    <a:pt x="271749" y="0"/>
                  </a:lnTo>
                  <a:lnTo>
                    <a:pt x="320611" y="4367"/>
                  </a:lnTo>
                  <a:lnTo>
                    <a:pt x="366600" y="16959"/>
                  </a:lnTo>
                  <a:lnTo>
                    <a:pt x="408948" y="37009"/>
                  </a:lnTo>
                  <a:lnTo>
                    <a:pt x="446889" y="63752"/>
                  </a:lnTo>
                  <a:lnTo>
                    <a:pt x="479652" y="96423"/>
                  </a:lnTo>
                  <a:lnTo>
                    <a:pt x="506472" y="134256"/>
                  </a:lnTo>
                  <a:lnTo>
                    <a:pt x="526580" y="176484"/>
                  </a:lnTo>
                  <a:lnTo>
                    <a:pt x="539207" y="222343"/>
                  </a:lnTo>
                  <a:lnTo>
                    <a:pt x="543587" y="271066"/>
                  </a:lnTo>
                  <a:lnTo>
                    <a:pt x="539207" y="319790"/>
                  </a:lnTo>
                  <a:lnTo>
                    <a:pt x="526580" y="365649"/>
                  </a:lnTo>
                  <a:lnTo>
                    <a:pt x="506472" y="407877"/>
                  </a:lnTo>
                  <a:lnTo>
                    <a:pt x="479652" y="445710"/>
                  </a:lnTo>
                  <a:lnTo>
                    <a:pt x="446889" y="478381"/>
                  </a:lnTo>
                  <a:lnTo>
                    <a:pt x="408948" y="505124"/>
                  </a:lnTo>
                  <a:lnTo>
                    <a:pt x="366600" y="525174"/>
                  </a:lnTo>
                  <a:lnTo>
                    <a:pt x="320611" y="537766"/>
                  </a:lnTo>
                  <a:lnTo>
                    <a:pt x="271749" y="542133"/>
                  </a:lnTo>
                  <a:lnTo>
                    <a:pt x="222914" y="537766"/>
                  </a:lnTo>
                  <a:lnTo>
                    <a:pt x="176945" y="525174"/>
                  </a:lnTo>
                  <a:lnTo>
                    <a:pt x="134612" y="505124"/>
                  </a:lnTo>
                  <a:lnTo>
                    <a:pt x="96683" y="478381"/>
                  </a:lnTo>
                  <a:lnTo>
                    <a:pt x="63927" y="445710"/>
                  </a:lnTo>
                  <a:lnTo>
                    <a:pt x="37111" y="407877"/>
                  </a:lnTo>
                  <a:lnTo>
                    <a:pt x="17006" y="365649"/>
                  </a:lnTo>
                  <a:lnTo>
                    <a:pt x="4379" y="319790"/>
                  </a:lnTo>
                  <a:lnTo>
                    <a:pt x="0" y="271066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05864" y="4809006"/>
            <a:ext cx="252729" cy="535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50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78514" y="2918004"/>
            <a:ext cx="613410" cy="2522855"/>
            <a:chOff x="3978514" y="2918004"/>
            <a:chExt cx="613410" cy="252285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8514" y="2918004"/>
              <a:ext cx="612985" cy="6157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11442" y="2937337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271749" y="0"/>
                  </a:moveTo>
                  <a:lnTo>
                    <a:pt x="222914" y="4364"/>
                  </a:lnTo>
                  <a:lnTo>
                    <a:pt x="176945" y="16950"/>
                  </a:lnTo>
                  <a:lnTo>
                    <a:pt x="134612" y="36991"/>
                  </a:lnTo>
                  <a:lnTo>
                    <a:pt x="96683" y="63724"/>
                  </a:lnTo>
                  <a:lnTo>
                    <a:pt x="63927" y="96385"/>
                  </a:lnTo>
                  <a:lnTo>
                    <a:pt x="37111" y="134208"/>
                  </a:lnTo>
                  <a:lnTo>
                    <a:pt x="17006" y="176431"/>
                  </a:lnTo>
                  <a:lnTo>
                    <a:pt x="4379" y="222287"/>
                  </a:lnTo>
                  <a:lnTo>
                    <a:pt x="0" y="271014"/>
                  </a:lnTo>
                  <a:lnTo>
                    <a:pt x="4379" y="319743"/>
                  </a:lnTo>
                  <a:lnTo>
                    <a:pt x="17006" y="365608"/>
                  </a:lnTo>
                  <a:lnTo>
                    <a:pt x="37111" y="407841"/>
                  </a:lnTo>
                  <a:lnTo>
                    <a:pt x="63927" y="445679"/>
                  </a:lnTo>
                  <a:lnTo>
                    <a:pt x="96683" y="478354"/>
                  </a:lnTo>
                  <a:lnTo>
                    <a:pt x="134612" y="505101"/>
                  </a:lnTo>
                  <a:lnTo>
                    <a:pt x="176945" y="525154"/>
                  </a:lnTo>
                  <a:lnTo>
                    <a:pt x="222914" y="537748"/>
                  </a:lnTo>
                  <a:lnTo>
                    <a:pt x="271749" y="542116"/>
                  </a:lnTo>
                  <a:lnTo>
                    <a:pt x="320611" y="537748"/>
                  </a:lnTo>
                  <a:lnTo>
                    <a:pt x="366600" y="525154"/>
                  </a:lnTo>
                  <a:lnTo>
                    <a:pt x="408948" y="505101"/>
                  </a:lnTo>
                  <a:lnTo>
                    <a:pt x="446889" y="478354"/>
                  </a:lnTo>
                  <a:lnTo>
                    <a:pt x="479652" y="445679"/>
                  </a:lnTo>
                  <a:lnTo>
                    <a:pt x="506472" y="407841"/>
                  </a:lnTo>
                  <a:lnTo>
                    <a:pt x="526580" y="365608"/>
                  </a:lnTo>
                  <a:lnTo>
                    <a:pt x="539207" y="319743"/>
                  </a:lnTo>
                  <a:lnTo>
                    <a:pt x="543587" y="271014"/>
                  </a:lnTo>
                  <a:lnTo>
                    <a:pt x="539207" y="222287"/>
                  </a:lnTo>
                  <a:lnTo>
                    <a:pt x="526580" y="176431"/>
                  </a:lnTo>
                  <a:lnTo>
                    <a:pt x="506472" y="134208"/>
                  </a:lnTo>
                  <a:lnTo>
                    <a:pt x="479652" y="96385"/>
                  </a:lnTo>
                  <a:lnTo>
                    <a:pt x="446889" y="63724"/>
                  </a:lnTo>
                  <a:lnTo>
                    <a:pt x="408948" y="36991"/>
                  </a:lnTo>
                  <a:lnTo>
                    <a:pt x="366600" y="16950"/>
                  </a:lnTo>
                  <a:lnTo>
                    <a:pt x="320611" y="4364"/>
                  </a:lnTo>
                  <a:lnTo>
                    <a:pt x="27174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11442" y="2937337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0" y="271014"/>
                  </a:moveTo>
                  <a:lnTo>
                    <a:pt x="4379" y="222287"/>
                  </a:lnTo>
                  <a:lnTo>
                    <a:pt x="17006" y="176431"/>
                  </a:lnTo>
                  <a:lnTo>
                    <a:pt x="37111" y="134208"/>
                  </a:lnTo>
                  <a:lnTo>
                    <a:pt x="63927" y="96385"/>
                  </a:lnTo>
                  <a:lnTo>
                    <a:pt x="96683" y="63724"/>
                  </a:lnTo>
                  <a:lnTo>
                    <a:pt x="134612" y="36991"/>
                  </a:lnTo>
                  <a:lnTo>
                    <a:pt x="176945" y="16950"/>
                  </a:lnTo>
                  <a:lnTo>
                    <a:pt x="222914" y="4364"/>
                  </a:lnTo>
                  <a:lnTo>
                    <a:pt x="271749" y="0"/>
                  </a:lnTo>
                  <a:lnTo>
                    <a:pt x="320611" y="4364"/>
                  </a:lnTo>
                  <a:lnTo>
                    <a:pt x="366600" y="16950"/>
                  </a:lnTo>
                  <a:lnTo>
                    <a:pt x="408948" y="36991"/>
                  </a:lnTo>
                  <a:lnTo>
                    <a:pt x="446889" y="63724"/>
                  </a:lnTo>
                  <a:lnTo>
                    <a:pt x="479652" y="96385"/>
                  </a:lnTo>
                  <a:lnTo>
                    <a:pt x="506472" y="134208"/>
                  </a:lnTo>
                  <a:lnTo>
                    <a:pt x="526580" y="176431"/>
                  </a:lnTo>
                  <a:lnTo>
                    <a:pt x="539207" y="222287"/>
                  </a:lnTo>
                  <a:lnTo>
                    <a:pt x="543587" y="271014"/>
                  </a:lnTo>
                  <a:lnTo>
                    <a:pt x="539207" y="319743"/>
                  </a:lnTo>
                  <a:lnTo>
                    <a:pt x="526580" y="365608"/>
                  </a:lnTo>
                  <a:lnTo>
                    <a:pt x="506472" y="407841"/>
                  </a:lnTo>
                  <a:lnTo>
                    <a:pt x="479652" y="445679"/>
                  </a:lnTo>
                  <a:lnTo>
                    <a:pt x="446889" y="478354"/>
                  </a:lnTo>
                  <a:lnTo>
                    <a:pt x="408948" y="505101"/>
                  </a:lnTo>
                  <a:lnTo>
                    <a:pt x="366600" y="525154"/>
                  </a:lnTo>
                  <a:lnTo>
                    <a:pt x="320611" y="537748"/>
                  </a:lnTo>
                  <a:lnTo>
                    <a:pt x="271749" y="542116"/>
                  </a:lnTo>
                  <a:lnTo>
                    <a:pt x="222914" y="537748"/>
                  </a:lnTo>
                  <a:lnTo>
                    <a:pt x="176945" y="525154"/>
                  </a:lnTo>
                  <a:lnTo>
                    <a:pt x="134612" y="505101"/>
                  </a:lnTo>
                  <a:lnTo>
                    <a:pt x="96683" y="478354"/>
                  </a:lnTo>
                  <a:lnTo>
                    <a:pt x="63927" y="445679"/>
                  </a:lnTo>
                  <a:lnTo>
                    <a:pt x="37111" y="407841"/>
                  </a:lnTo>
                  <a:lnTo>
                    <a:pt x="17006" y="365608"/>
                  </a:lnTo>
                  <a:lnTo>
                    <a:pt x="4379" y="319743"/>
                  </a:lnTo>
                  <a:lnTo>
                    <a:pt x="0" y="271014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8514" y="4824795"/>
              <a:ext cx="612985" cy="6157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11442" y="4844119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271749" y="0"/>
                  </a:moveTo>
                  <a:lnTo>
                    <a:pt x="222914" y="4367"/>
                  </a:lnTo>
                  <a:lnTo>
                    <a:pt x="176945" y="16959"/>
                  </a:lnTo>
                  <a:lnTo>
                    <a:pt x="134612" y="37009"/>
                  </a:lnTo>
                  <a:lnTo>
                    <a:pt x="96683" y="63752"/>
                  </a:lnTo>
                  <a:lnTo>
                    <a:pt x="63927" y="96423"/>
                  </a:lnTo>
                  <a:lnTo>
                    <a:pt x="37111" y="134256"/>
                  </a:lnTo>
                  <a:lnTo>
                    <a:pt x="17006" y="176484"/>
                  </a:lnTo>
                  <a:lnTo>
                    <a:pt x="4379" y="222343"/>
                  </a:lnTo>
                  <a:lnTo>
                    <a:pt x="0" y="271066"/>
                  </a:lnTo>
                  <a:lnTo>
                    <a:pt x="4379" y="319790"/>
                  </a:lnTo>
                  <a:lnTo>
                    <a:pt x="17006" y="365649"/>
                  </a:lnTo>
                  <a:lnTo>
                    <a:pt x="37111" y="407877"/>
                  </a:lnTo>
                  <a:lnTo>
                    <a:pt x="63927" y="445710"/>
                  </a:lnTo>
                  <a:lnTo>
                    <a:pt x="96683" y="478381"/>
                  </a:lnTo>
                  <a:lnTo>
                    <a:pt x="134612" y="505124"/>
                  </a:lnTo>
                  <a:lnTo>
                    <a:pt x="176945" y="525174"/>
                  </a:lnTo>
                  <a:lnTo>
                    <a:pt x="222914" y="537766"/>
                  </a:lnTo>
                  <a:lnTo>
                    <a:pt x="271749" y="542133"/>
                  </a:lnTo>
                  <a:lnTo>
                    <a:pt x="320611" y="537766"/>
                  </a:lnTo>
                  <a:lnTo>
                    <a:pt x="366600" y="525174"/>
                  </a:lnTo>
                  <a:lnTo>
                    <a:pt x="408948" y="505124"/>
                  </a:lnTo>
                  <a:lnTo>
                    <a:pt x="446889" y="478381"/>
                  </a:lnTo>
                  <a:lnTo>
                    <a:pt x="479652" y="445710"/>
                  </a:lnTo>
                  <a:lnTo>
                    <a:pt x="506472" y="407877"/>
                  </a:lnTo>
                  <a:lnTo>
                    <a:pt x="526580" y="365649"/>
                  </a:lnTo>
                  <a:lnTo>
                    <a:pt x="539207" y="319790"/>
                  </a:lnTo>
                  <a:lnTo>
                    <a:pt x="543587" y="271066"/>
                  </a:lnTo>
                  <a:lnTo>
                    <a:pt x="539207" y="222343"/>
                  </a:lnTo>
                  <a:lnTo>
                    <a:pt x="526580" y="176484"/>
                  </a:lnTo>
                  <a:lnTo>
                    <a:pt x="506472" y="134256"/>
                  </a:lnTo>
                  <a:lnTo>
                    <a:pt x="479652" y="96423"/>
                  </a:lnTo>
                  <a:lnTo>
                    <a:pt x="446889" y="63752"/>
                  </a:lnTo>
                  <a:lnTo>
                    <a:pt x="408948" y="37009"/>
                  </a:lnTo>
                  <a:lnTo>
                    <a:pt x="366600" y="16959"/>
                  </a:lnTo>
                  <a:lnTo>
                    <a:pt x="320611" y="4367"/>
                  </a:lnTo>
                  <a:lnTo>
                    <a:pt x="27174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11442" y="4844119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0" y="271066"/>
                  </a:moveTo>
                  <a:lnTo>
                    <a:pt x="4379" y="222343"/>
                  </a:lnTo>
                  <a:lnTo>
                    <a:pt x="17006" y="176484"/>
                  </a:lnTo>
                  <a:lnTo>
                    <a:pt x="37111" y="134256"/>
                  </a:lnTo>
                  <a:lnTo>
                    <a:pt x="63927" y="96423"/>
                  </a:lnTo>
                  <a:lnTo>
                    <a:pt x="96683" y="63752"/>
                  </a:lnTo>
                  <a:lnTo>
                    <a:pt x="134612" y="37009"/>
                  </a:lnTo>
                  <a:lnTo>
                    <a:pt x="176945" y="16959"/>
                  </a:lnTo>
                  <a:lnTo>
                    <a:pt x="222914" y="4367"/>
                  </a:lnTo>
                  <a:lnTo>
                    <a:pt x="271749" y="0"/>
                  </a:lnTo>
                  <a:lnTo>
                    <a:pt x="320611" y="4367"/>
                  </a:lnTo>
                  <a:lnTo>
                    <a:pt x="366600" y="16959"/>
                  </a:lnTo>
                  <a:lnTo>
                    <a:pt x="408948" y="37009"/>
                  </a:lnTo>
                  <a:lnTo>
                    <a:pt x="446889" y="63752"/>
                  </a:lnTo>
                  <a:lnTo>
                    <a:pt x="479652" y="96423"/>
                  </a:lnTo>
                  <a:lnTo>
                    <a:pt x="506472" y="134256"/>
                  </a:lnTo>
                  <a:lnTo>
                    <a:pt x="526580" y="176484"/>
                  </a:lnTo>
                  <a:lnTo>
                    <a:pt x="539207" y="222343"/>
                  </a:lnTo>
                  <a:lnTo>
                    <a:pt x="543587" y="271066"/>
                  </a:lnTo>
                  <a:lnTo>
                    <a:pt x="539207" y="319790"/>
                  </a:lnTo>
                  <a:lnTo>
                    <a:pt x="526580" y="365649"/>
                  </a:lnTo>
                  <a:lnTo>
                    <a:pt x="506472" y="407877"/>
                  </a:lnTo>
                  <a:lnTo>
                    <a:pt x="479652" y="445710"/>
                  </a:lnTo>
                  <a:lnTo>
                    <a:pt x="446889" y="478381"/>
                  </a:lnTo>
                  <a:lnTo>
                    <a:pt x="408948" y="505124"/>
                  </a:lnTo>
                  <a:lnTo>
                    <a:pt x="366600" y="525174"/>
                  </a:lnTo>
                  <a:lnTo>
                    <a:pt x="320611" y="537766"/>
                  </a:lnTo>
                  <a:lnTo>
                    <a:pt x="271749" y="542133"/>
                  </a:lnTo>
                  <a:lnTo>
                    <a:pt x="222914" y="537766"/>
                  </a:lnTo>
                  <a:lnTo>
                    <a:pt x="176945" y="525174"/>
                  </a:lnTo>
                  <a:lnTo>
                    <a:pt x="134612" y="505124"/>
                  </a:lnTo>
                  <a:lnTo>
                    <a:pt x="96683" y="478381"/>
                  </a:lnTo>
                  <a:lnTo>
                    <a:pt x="63927" y="445710"/>
                  </a:lnTo>
                  <a:lnTo>
                    <a:pt x="37111" y="407877"/>
                  </a:lnTo>
                  <a:lnTo>
                    <a:pt x="17006" y="365649"/>
                  </a:lnTo>
                  <a:lnTo>
                    <a:pt x="4379" y="319790"/>
                  </a:lnTo>
                  <a:lnTo>
                    <a:pt x="0" y="271066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69581" y="4809006"/>
            <a:ext cx="233679" cy="535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50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235466" y="3871409"/>
            <a:ext cx="613410" cy="615950"/>
            <a:chOff x="5235466" y="3871409"/>
            <a:chExt cx="613410" cy="61595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5466" y="3871409"/>
              <a:ext cx="612985" cy="61574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68395" y="3890742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271749" y="0"/>
                  </a:moveTo>
                  <a:lnTo>
                    <a:pt x="222914" y="4364"/>
                  </a:lnTo>
                  <a:lnTo>
                    <a:pt x="176945" y="16950"/>
                  </a:lnTo>
                  <a:lnTo>
                    <a:pt x="134612" y="36991"/>
                  </a:lnTo>
                  <a:lnTo>
                    <a:pt x="96683" y="63724"/>
                  </a:lnTo>
                  <a:lnTo>
                    <a:pt x="63927" y="96385"/>
                  </a:lnTo>
                  <a:lnTo>
                    <a:pt x="37111" y="134208"/>
                  </a:lnTo>
                  <a:lnTo>
                    <a:pt x="17006" y="176431"/>
                  </a:lnTo>
                  <a:lnTo>
                    <a:pt x="4379" y="222287"/>
                  </a:lnTo>
                  <a:lnTo>
                    <a:pt x="0" y="271014"/>
                  </a:lnTo>
                  <a:lnTo>
                    <a:pt x="4379" y="319743"/>
                  </a:lnTo>
                  <a:lnTo>
                    <a:pt x="17006" y="365608"/>
                  </a:lnTo>
                  <a:lnTo>
                    <a:pt x="37111" y="407841"/>
                  </a:lnTo>
                  <a:lnTo>
                    <a:pt x="63927" y="445679"/>
                  </a:lnTo>
                  <a:lnTo>
                    <a:pt x="96683" y="478354"/>
                  </a:lnTo>
                  <a:lnTo>
                    <a:pt x="134612" y="505101"/>
                  </a:lnTo>
                  <a:lnTo>
                    <a:pt x="176945" y="525154"/>
                  </a:lnTo>
                  <a:lnTo>
                    <a:pt x="222914" y="537748"/>
                  </a:lnTo>
                  <a:lnTo>
                    <a:pt x="271749" y="542116"/>
                  </a:lnTo>
                  <a:lnTo>
                    <a:pt x="320611" y="537748"/>
                  </a:lnTo>
                  <a:lnTo>
                    <a:pt x="366600" y="525154"/>
                  </a:lnTo>
                  <a:lnTo>
                    <a:pt x="408948" y="505101"/>
                  </a:lnTo>
                  <a:lnTo>
                    <a:pt x="446889" y="478354"/>
                  </a:lnTo>
                  <a:lnTo>
                    <a:pt x="479652" y="445679"/>
                  </a:lnTo>
                  <a:lnTo>
                    <a:pt x="506472" y="407841"/>
                  </a:lnTo>
                  <a:lnTo>
                    <a:pt x="526580" y="365608"/>
                  </a:lnTo>
                  <a:lnTo>
                    <a:pt x="539207" y="319743"/>
                  </a:lnTo>
                  <a:lnTo>
                    <a:pt x="543587" y="271014"/>
                  </a:lnTo>
                  <a:lnTo>
                    <a:pt x="539207" y="222287"/>
                  </a:lnTo>
                  <a:lnTo>
                    <a:pt x="526580" y="176431"/>
                  </a:lnTo>
                  <a:lnTo>
                    <a:pt x="506472" y="134208"/>
                  </a:lnTo>
                  <a:lnTo>
                    <a:pt x="479652" y="96385"/>
                  </a:lnTo>
                  <a:lnTo>
                    <a:pt x="446889" y="63724"/>
                  </a:lnTo>
                  <a:lnTo>
                    <a:pt x="408948" y="36991"/>
                  </a:lnTo>
                  <a:lnTo>
                    <a:pt x="366600" y="16950"/>
                  </a:lnTo>
                  <a:lnTo>
                    <a:pt x="320611" y="4364"/>
                  </a:lnTo>
                  <a:lnTo>
                    <a:pt x="27174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68395" y="3890742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0" y="271014"/>
                  </a:moveTo>
                  <a:lnTo>
                    <a:pt x="4379" y="222287"/>
                  </a:lnTo>
                  <a:lnTo>
                    <a:pt x="17006" y="176431"/>
                  </a:lnTo>
                  <a:lnTo>
                    <a:pt x="37111" y="134208"/>
                  </a:lnTo>
                  <a:lnTo>
                    <a:pt x="63927" y="96385"/>
                  </a:lnTo>
                  <a:lnTo>
                    <a:pt x="96683" y="63724"/>
                  </a:lnTo>
                  <a:lnTo>
                    <a:pt x="134612" y="36991"/>
                  </a:lnTo>
                  <a:lnTo>
                    <a:pt x="176945" y="16950"/>
                  </a:lnTo>
                  <a:lnTo>
                    <a:pt x="222914" y="4364"/>
                  </a:lnTo>
                  <a:lnTo>
                    <a:pt x="271749" y="0"/>
                  </a:lnTo>
                  <a:lnTo>
                    <a:pt x="320611" y="4364"/>
                  </a:lnTo>
                  <a:lnTo>
                    <a:pt x="366600" y="16950"/>
                  </a:lnTo>
                  <a:lnTo>
                    <a:pt x="408948" y="36991"/>
                  </a:lnTo>
                  <a:lnTo>
                    <a:pt x="446889" y="63724"/>
                  </a:lnTo>
                  <a:lnTo>
                    <a:pt x="479652" y="96385"/>
                  </a:lnTo>
                  <a:lnTo>
                    <a:pt x="506472" y="134208"/>
                  </a:lnTo>
                  <a:lnTo>
                    <a:pt x="526580" y="176431"/>
                  </a:lnTo>
                  <a:lnTo>
                    <a:pt x="539207" y="222287"/>
                  </a:lnTo>
                  <a:lnTo>
                    <a:pt x="543587" y="271014"/>
                  </a:lnTo>
                  <a:lnTo>
                    <a:pt x="539207" y="319743"/>
                  </a:lnTo>
                  <a:lnTo>
                    <a:pt x="526580" y="365608"/>
                  </a:lnTo>
                  <a:lnTo>
                    <a:pt x="506472" y="407841"/>
                  </a:lnTo>
                  <a:lnTo>
                    <a:pt x="479652" y="445679"/>
                  </a:lnTo>
                  <a:lnTo>
                    <a:pt x="446889" y="478354"/>
                  </a:lnTo>
                  <a:lnTo>
                    <a:pt x="408948" y="505101"/>
                  </a:lnTo>
                  <a:lnTo>
                    <a:pt x="366600" y="525154"/>
                  </a:lnTo>
                  <a:lnTo>
                    <a:pt x="320611" y="537748"/>
                  </a:lnTo>
                  <a:lnTo>
                    <a:pt x="271749" y="542116"/>
                  </a:lnTo>
                  <a:lnTo>
                    <a:pt x="222914" y="537748"/>
                  </a:lnTo>
                  <a:lnTo>
                    <a:pt x="176945" y="525154"/>
                  </a:lnTo>
                  <a:lnTo>
                    <a:pt x="134612" y="505101"/>
                  </a:lnTo>
                  <a:lnTo>
                    <a:pt x="96683" y="478354"/>
                  </a:lnTo>
                  <a:lnTo>
                    <a:pt x="63927" y="445679"/>
                  </a:lnTo>
                  <a:lnTo>
                    <a:pt x="37111" y="407841"/>
                  </a:lnTo>
                  <a:lnTo>
                    <a:pt x="17006" y="365608"/>
                  </a:lnTo>
                  <a:lnTo>
                    <a:pt x="4379" y="319743"/>
                  </a:lnTo>
                  <a:lnTo>
                    <a:pt x="0" y="271014"/>
                  </a:lnTo>
                  <a:close/>
                </a:path>
              </a:pathLst>
            </a:custGeom>
            <a:ln w="442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31934" y="3854074"/>
            <a:ext cx="224790" cy="535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50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37437" y="3203932"/>
            <a:ext cx="3815079" cy="1915795"/>
            <a:chOff x="1537437" y="3203932"/>
            <a:chExt cx="3815079" cy="1915795"/>
          </a:xfrm>
        </p:grpSpPr>
        <p:sp>
          <p:nvSpPr>
            <p:cNvPr id="31" name="object 31"/>
            <p:cNvSpPr/>
            <p:nvPr/>
          </p:nvSpPr>
          <p:spPr>
            <a:xfrm>
              <a:off x="1541858" y="3400091"/>
              <a:ext cx="796925" cy="570230"/>
            </a:xfrm>
            <a:custGeom>
              <a:avLst/>
              <a:gdLst/>
              <a:ahLst/>
              <a:cxnLst/>
              <a:rect l="l" t="t" r="r" b="b"/>
              <a:pathLst>
                <a:path w="796925" h="570229">
                  <a:moveTo>
                    <a:pt x="0" y="570012"/>
                  </a:moveTo>
                  <a:lnTo>
                    <a:pt x="796509" y="0"/>
                  </a:lnTo>
                </a:path>
              </a:pathLst>
            </a:custGeom>
            <a:ln w="883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5030" y="3208351"/>
              <a:ext cx="793115" cy="762000"/>
            </a:xfrm>
            <a:custGeom>
              <a:avLst/>
              <a:gdLst/>
              <a:ahLst/>
              <a:cxnLst/>
              <a:rect l="l" t="t" r="r" b="b"/>
              <a:pathLst>
                <a:path w="793114" h="762000">
                  <a:moveTo>
                    <a:pt x="0" y="0"/>
                  </a:moveTo>
                  <a:lnTo>
                    <a:pt x="792942" y="761752"/>
                  </a:lnTo>
                </a:path>
              </a:pathLst>
            </a:custGeom>
            <a:ln w="883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5452" y="4353496"/>
              <a:ext cx="873125" cy="570230"/>
            </a:xfrm>
            <a:custGeom>
              <a:avLst/>
              <a:gdLst/>
              <a:ahLst/>
              <a:cxnLst/>
              <a:rect l="l" t="t" r="r" b="b"/>
              <a:pathLst>
                <a:path w="873125" h="570229">
                  <a:moveTo>
                    <a:pt x="872519" y="0"/>
                  </a:moveTo>
                  <a:lnTo>
                    <a:pt x="0" y="569994"/>
                  </a:lnTo>
                </a:path>
              </a:pathLst>
            </a:custGeom>
            <a:ln w="883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02378" y="5115186"/>
              <a:ext cx="1209675" cy="0"/>
            </a:xfrm>
            <a:custGeom>
              <a:avLst/>
              <a:gdLst/>
              <a:ahLst/>
              <a:cxnLst/>
              <a:rect l="l" t="t" r="r" b="b"/>
              <a:pathLst>
                <a:path w="1209675">
                  <a:moveTo>
                    <a:pt x="0" y="0"/>
                  </a:moveTo>
                  <a:lnTo>
                    <a:pt x="1209064" y="0"/>
                  </a:lnTo>
                </a:path>
              </a:pathLst>
            </a:custGeom>
            <a:ln w="882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1858" y="4353496"/>
              <a:ext cx="717550" cy="762000"/>
            </a:xfrm>
            <a:custGeom>
              <a:avLst/>
              <a:gdLst/>
              <a:ahLst/>
              <a:cxnLst/>
              <a:rect l="l" t="t" r="r" b="b"/>
              <a:pathLst>
                <a:path w="717550" h="762000">
                  <a:moveTo>
                    <a:pt x="0" y="0"/>
                  </a:moveTo>
                  <a:lnTo>
                    <a:pt x="716932" y="761690"/>
                  </a:lnTo>
                </a:path>
              </a:pathLst>
            </a:custGeom>
            <a:ln w="884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30539" y="3479454"/>
              <a:ext cx="0" cy="1365250"/>
            </a:xfrm>
            <a:custGeom>
              <a:avLst/>
              <a:gdLst/>
              <a:ahLst/>
              <a:cxnLst/>
              <a:rect l="l" t="t" r="r" b="b"/>
              <a:pathLst>
                <a:path h="1365250">
                  <a:moveTo>
                    <a:pt x="0" y="0"/>
                  </a:moveTo>
                  <a:lnTo>
                    <a:pt x="0" y="1364665"/>
                  </a:lnTo>
                </a:path>
              </a:pathLst>
            </a:custGeom>
            <a:ln w="885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22800" y="3400092"/>
              <a:ext cx="1368425" cy="1524000"/>
            </a:xfrm>
            <a:custGeom>
              <a:avLst/>
              <a:gdLst/>
              <a:ahLst/>
              <a:cxnLst/>
              <a:rect l="l" t="t" r="r" b="b"/>
              <a:pathLst>
                <a:path w="1368425" h="1524000">
                  <a:moveTo>
                    <a:pt x="0" y="1523398"/>
                  </a:moveTo>
                  <a:lnTo>
                    <a:pt x="1368219" y="0"/>
                  </a:lnTo>
                </a:path>
              </a:pathLst>
            </a:custGeom>
            <a:ln w="884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3192" y="3479454"/>
              <a:ext cx="0" cy="1365250"/>
            </a:xfrm>
            <a:custGeom>
              <a:avLst/>
              <a:gdLst/>
              <a:ahLst/>
              <a:cxnLst/>
              <a:rect l="l" t="t" r="r" b="b"/>
              <a:pathLst>
                <a:path h="1365250">
                  <a:moveTo>
                    <a:pt x="0" y="0"/>
                  </a:moveTo>
                  <a:lnTo>
                    <a:pt x="0" y="1364665"/>
                  </a:lnTo>
                </a:path>
              </a:pathLst>
            </a:custGeom>
            <a:ln w="885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71211" y="3367220"/>
            <a:ext cx="16065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40" name="object 40"/>
          <p:cNvSpPr txBox="1"/>
          <p:nvPr/>
        </p:nvSpPr>
        <p:spPr>
          <a:xfrm>
            <a:off x="2303892" y="3965525"/>
            <a:ext cx="16065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71211" y="4685195"/>
            <a:ext cx="16065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78074" y="2668498"/>
            <a:ext cx="2077720" cy="535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24180" algn="l"/>
                <a:tab pos="963294" algn="l"/>
                <a:tab pos="1633220" algn="l"/>
                <a:tab pos="1776730" algn="l"/>
              </a:tabLst>
            </a:pPr>
            <a:r>
              <a:rPr sz="5025" baseline="-29850" dirty="0">
                <a:solidFill>
                  <a:srgbClr val="FDFFFF"/>
                </a:solidFill>
                <a:latin typeface="Calibri"/>
                <a:cs typeface="Calibri"/>
              </a:rPr>
              <a:t>B	</a:t>
            </a:r>
            <a:r>
              <a:rPr sz="2050" u="sng" spc="10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 </a:t>
            </a:r>
            <a:r>
              <a:rPr sz="2050" u="sng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	</a:t>
            </a:r>
            <a:r>
              <a:rPr sz="2050" u="sng" spc="20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5	</a:t>
            </a: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	</a:t>
            </a:r>
            <a:r>
              <a:rPr sz="5025" baseline="-29850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5025" baseline="-298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72074" y="3913441"/>
            <a:ext cx="16065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61655" y="5103413"/>
            <a:ext cx="29146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5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2386" y="3965525"/>
            <a:ext cx="16065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90825" y="4685195"/>
            <a:ext cx="16065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14927" y="3246014"/>
            <a:ext cx="160655" cy="343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2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24650" y="5609031"/>
            <a:ext cx="42310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L(b)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L(b),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L(c)+w(cb)}=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4</a:t>
            </a:r>
            <a:r>
              <a:rPr sz="1800" spc="-5" dirty="0">
                <a:latin typeface="Calibri"/>
                <a:cs typeface="Calibri"/>
              </a:rPr>
              <a:t>,2+1}=3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L(d)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min{old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L(d),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L(c)+w(cd)}=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∞</a:t>
            </a:r>
            <a:r>
              <a:rPr sz="1800" spc="-5" dirty="0">
                <a:latin typeface="Calibri"/>
                <a:cs typeface="Calibri"/>
              </a:rPr>
              <a:t>,2+8}=10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L(e)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L(e),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L(c)+w(ce)}=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∞</a:t>
            </a:r>
            <a:r>
              <a:rPr sz="1800" spc="-5" dirty="0">
                <a:latin typeface="Calibri"/>
                <a:cs typeface="Calibri"/>
              </a:rPr>
              <a:t>,2+10}=12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440296" y="1793239"/>
          <a:ext cx="5480682" cy="1757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40296" y="3823842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24650" y="5609031"/>
            <a:ext cx="412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L(d)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L(d),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L(b)+w(bd)}=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{</a:t>
            </a:r>
            <a:r>
              <a:rPr sz="1800" dirty="0">
                <a:latin typeface="Cambria Math"/>
                <a:cs typeface="Cambria Math"/>
              </a:rPr>
              <a:t>10</a:t>
            </a:r>
            <a:r>
              <a:rPr sz="1800" dirty="0">
                <a:latin typeface="Calibri"/>
                <a:cs typeface="Calibri"/>
              </a:rPr>
              <a:t>,3+5}=8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737" y="4095581"/>
            <a:ext cx="673735" cy="671830"/>
            <a:chOff x="377737" y="4095581"/>
            <a:chExt cx="673735" cy="6718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37" y="4095581"/>
              <a:ext cx="673259" cy="6713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1082" y="4102547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74" y="0"/>
                  </a:moveTo>
                  <a:lnTo>
                    <a:pt x="264934" y="3359"/>
                  </a:lnTo>
                  <a:lnTo>
                    <a:pt x="221088" y="13118"/>
                  </a:lnTo>
                  <a:lnTo>
                    <a:pt x="179815" y="28798"/>
                  </a:lnTo>
                  <a:lnTo>
                    <a:pt x="141598" y="49921"/>
                  </a:lnTo>
                  <a:lnTo>
                    <a:pt x="106916" y="76007"/>
                  </a:lnTo>
                  <a:lnTo>
                    <a:pt x="76250" y="106577"/>
                  </a:lnTo>
                  <a:lnTo>
                    <a:pt x="50082" y="141154"/>
                  </a:lnTo>
                  <a:lnTo>
                    <a:pt x="28892" y="179257"/>
                  </a:lnTo>
                  <a:lnTo>
                    <a:pt x="13161" y="220409"/>
                  </a:lnTo>
                  <a:lnTo>
                    <a:pt x="3370" y="264130"/>
                  </a:lnTo>
                  <a:lnTo>
                    <a:pt x="0" y="309943"/>
                  </a:lnTo>
                  <a:lnTo>
                    <a:pt x="3370" y="355757"/>
                  </a:lnTo>
                  <a:lnTo>
                    <a:pt x="13161" y="399485"/>
                  </a:lnTo>
                  <a:lnTo>
                    <a:pt x="28892" y="440646"/>
                  </a:lnTo>
                  <a:lnTo>
                    <a:pt x="50082" y="478762"/>
                  </a:lnTo>
                  <a:lnTo>
                    <a:pt x="76250" y="513352"/>
                  </a:lnTo>
                  <a:lnTo>
                    <a:pt x="106916" y="543936"/>
                  </a:lnTo>
                  <a:lnTo>
                    <a:pt x="141598" y="570035"/>
                  </a:lnTo>
                  <a:lnTo>
                    <a:pt x="179815" y="591169"/>
                  </a:lnTo>
                  <a:lnTo>
                    <a:pt x="221088" y="606859"/>
                  </a:lnTo>
                  <a:lnTo>
                    <a:pt x="264934" y="616625"/>
                  </a:lnTo>
                  <a:lnTo>
                    <a:pt x="310874" y="619987"/>
                  </a:lnTo>
                  <a:lnTo>
                    <a:pt x="356812" y="616625"/>
                  </a:lnTo>
                  <a:lnTo>
                    <a:pt x="400657" y="606859"/>
                  </a:lnTo>
                  <a:lnTo>
                    <a:pt x="441929" y="591169"/>
                  </a:lnTo>
                  <a:lnTo>
                    <a:pt x="480146" y="570035"/>
                  </a:lnTo>
                  <a:lnTo>
                    <a:pt x="514828" y="543936"/>
                  </a:lnTo>
                  <a:lnTo>
                    <a:pt x="545494" y="513352"/>
                  </a:lnTo>
                  <a:lnTo>
                    <a:pt x="571663" y="478762"/>
                  </a:lnTo>
                  <a:lnTo>
                    <a:pt x="592854" y="440646"/>
                  </a:lnTo>
                  <a:lnTo>
                    <a:pt x="608586" y="399485"/>
                  </a:lnTo>
                  <a:lnTo>
                    <a:pt x="618377" y="355757"/>
                  </a:lnTo>
                  <a:lnTo>
                    <a:pt x="621748" y="309943"/>
                  </a:lnTo>
                  <a:lnTo>
                    <a:pt x="618377" y="264130"/>
                  </a:lnTo>
                  <a:lnTo>
                    <a:pt x="608586" y="220409"/>
                  </a:lnTo>
                  <a:lnTo>
                    <a:pt x="592854" y="179257"/>
                  </a:lnTo>
                  <a:lnTo>
                    <a:pt x="571663" y="141154"/>
                  </a:lnTo>
                  <a:lnTo>
                    <a:pt x="545494" y="106577"/>
                  </a:lnTo>
                  <a:lnTo>
                    <a:pt x="514828" y="76007"/>
                  </a:lnTo>
                  <a:lnTo>
                    <a:pt x="480146" y="49921"/>
                  </a:lnTo>
                  <a:lnTo>
                    <a:pt x="441929" y="28798"/>
                  </a:lnTo>
                  <a:lnTo>
                    <a:pt x="400657" y="13118"/>
                  </a:lnTo>
                  <a:lnTo>
                    <a:pt x="356812" y="3359"/>
                  </a:lnTo>
                  <a:lnTo>
                    <a:pt x="31087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1082" y="4102547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09943"/>
                  </a:moveTo>
                  <a:lnTo>
                    <a:pt x="3370" y="264130"/>
                  </a:lnTo>
                  <a:lnTo>
                    <a:pt x="13161" y="220409"/>
                  </a:lnTo>
                  <a:lnTo>
                    <a:pt x="28892" y="179257"/>
                  </a:lnTo>
                  <a:lnTo>
                    <a:pt x="50082" y="141154"/>
                  </a:lnTo>
                  <a:lnTo>
                    <a:pt x="76250" y="106577"/>
                  </a:lnTo>
                  <a:lnTo>
                    <a:pt x="106916" y="76007"/>
                  </a:lnTo>
                  <a:lnTo>
                    <a:pt x="141598" y="49921"/>
                  </a:lnTo>
                  <a:lnTo>
                    <a:pt x="179815" y="28798"/>
                  </a:lnTo>
                  <a:lnTo>
                    <a:pt x="221088" y="13118"/>
                  </a:lnTo>
                  <a:lnTo>
                    <a:pt x="264934" y="3359"/>
                  </a:lnTo>
                  <a:lnTo>
                    <a:pt x="310874" y="0"/>
                  </a:lnTo>
                  <a:lnTo>
                    <a:pt x="356812" y="3359"/>
                  </a:lnTo>
                  <a:lnTo>
                    <a:pt x="400657" y="13118"/>
                  </a:lnTo>
                  <a:lnTo>
                    <a:pt x="441929" y="28798"/>
                  </a:lnTo>
                  <a:lnTo>
                    <a:pt x="480146" y="49921"/>
                  </a:lnTo>
                  <a:lnTo>
                    <a:pt x="514828" y="76007"/>
                  </a:lnTo>
                  <a:lnTo>
                    <a:pt x="545494" y="106577"/>
                  </a:lnTo>
                  <a:lnTo>
                    <a:pt x="571663" y="141154"/>
                  </a:lnTo>
                  <a:lnTo>
                    <a:pt x="592854" y="179257"/>
                  </a:lnTo>
                  <a:lnTo>
                    <a:pt x="608586" y="220409"/>
                  </a:lnTo>
                  <a:lnTo>
                    <a:pt x="618377" y="264130"/>
                  </a:lnTo>
                  <a:lnTo>
                    <a:pt x="621748" y="309943"/>
                  </a:lnTo>
                  <a:lnTo>
                    <a:pt x="618377" y="355757"/>
                  </a:lnTo>
                  <a:lnTo>
                    <a:pt x="608586" y="399485"/>
                  </a:lnTo>
                  <a:lnTo>
                    <a:pt x="592854" y="440646"/>
                  </a:lnTo>
                  <a:lnTo>
                    <a:pt x="571663" y="478762"/>
                  </a:lnTo>
                  <a:lnTo>
                    <a:pt x="545494" y="513352"/>
                  </a:lnTo>
                  <a:lnTo>
                    <a:pt x="514828" y="543936"/>
                  </a:lnTo>
                  <a:lnTo>
                    <a:pt x="480146" y="570035"/>
                  </a:lnTo>
                  <a:lnTo>
                    <a:pt x="441929" y="591169"/>
                  </a:lnTo>
                  <a:lnTo>
                    <a:pt x="400657" y="606859"/>
                  </a:lnTo>
                  <a:lnTo>
                    <a:pt x="356812" y="616625"/>
                  </a:lnTo>
                  <a:lnTo>
                    <a:pt x="310874" y="619987"/>
                  </a:lnTo>
                  <a:lnTo>
                    <a:pt x="264934" y="616625"/>
                  </a:lnTo>
                  <a:lnTo>
                    <a:pt x="221088" y="606859"/>
                  </a:lnTo>
                  <a:lnTo>
                    <a:pt x="179815" y="591169"/>
                  </a:lnTo>
                  <a:lnTo>
                    <a:pt x="141598" y="570035"/>
                  </a:lnTo>
                  <a:lnTo>
                    <a:pt x="106916" y="543936"/>
                  </a:lnTo>
                  <a:lnTo>
                    <a:pt x="76250" y="513352"/>
                  </a:lnTo>
                  <a:lnTo>
                    <a:pt x="50082" y="478762"/>
                  </a:lnTo>
                  <a:lnTo>
                    <a:pt x="28892" y="440646"/>
                  </a:lnTo>
                  <a:lnTo>
                    <a:pt x="13161" y="399485"/>
                  </a:lnTo>
                  <a:lnTo>
                    <a:pt x="3370" y="355757"/>
                  </a:lnTo>
                  <a:lnTo>
                    <a:pt x="0" y="30994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8915" y="4062436"/>
            <a:ext cx="307340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15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14131" y="2990083"/>
            <a:ext cx="701675" cy="704215"/>
            <a:chOff x="1714131" y="2990083"/>
            <a:chExt cx="701675" cy="7042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131" y="2990083"/>
              <a:ext cx="701101" cy="7041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51794" y="3012193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13" y="0"/>
                  </a:moveTo>
                  <a:lnTo>
                    <a:pt x="264895" y="3359"/>
                  </a:lnTo>
                  <a:lnTo>
                    <a:pt x="221065" y="13118"/>
                  </a:lnTo>
                  <a:lnTo>
                    <a:pt x="179804" y="28798"/>
                  </a:lnTo>
                  <a:lnTo>
                    <a:pt x="141595" y="49921"/>
                  </a:lnTo>
                  <a:lnTo>
                    <a:pt x="106917" y="76007"/>
                  </a:lnTo>
                  <a:lnTo>
                    <a:pt x="76254" y="106577"/>
                  </a:lnTo>
                  <a:lnTo>
                    <a:pt x="50087" y="141154"/>
                  </a:lnTo>
                  <a:lnTo>
                    <a:pt x="28896" y="179257"/>
                  </a:lnTo>
                  <a:lnTo>
                    <a:pt x="13163" y="220409"/>
                  </a:lnTo>
                  <a:lnTo>
                    <a:pt x="3371" y="264130"/>
                  </a:lnTo>
                  <a:lnTo>
                    <a:pt x="0" y="309943"/>
                  </a:lnTo>
                  <a:lnTo>
                    <a:pt x="3371" y="355757"/>
                  </a:lnTo>
                  <a:lnTo>
                    <a:pt x="13163" y="399485"/>
                  </a:lnTo>
                  <a:lnTo>
                    <a:pt x="28896" y="440646"/>
                  </a:lnTo>
                  <a:lnTo>
                    <a:pt x="50087" y="478762"/>
                  </a:lnTo>
                  <a:lnTo>
                    <a:pt x="76254" y="513352"/>
                  </a:lnTo>
                  <a:lnTo>
                    <a:pt x="106917" y="543936"/>
                  </a:lnTo>
                  <a:lnTo>
                    <a:pt x="141595" y="570035"/>
                  </a:lnTo>
                  <a:lnTo>
                    <a:pt x="179804" y="591169"/>
                  </a:lnTo>
                  <a:lnTo>
                    <a:pt x="221065" y="606859"/>
                  </a:lnTo>
                  <a:lnTo>
                    <a:pt x="264895" y="616625"/>
                  </a:lnTo>
                  <a:lnTo>
                    <a:pt x="310813" y="619987"/>
                  </a:lnTo>
                  <a:lnTo>
                    <a:pt x="356756" y="616625"/>
                  </a:lnTo>
                  <a:lnTo>
                    <a:pt x="400606" y="606859"/>
                  </a:lnTo>
                  <a:lnTo>
                    <a:pt x="441883" y="591169"/>
                  </a:lnTo>
                  <a:lnTo>
                    <a:pt x="480106" y="570035"/>
                  </a:lnTo>
                  <a:lnTo>
                    <a:pt x="514792" y="543936"/>
                  </a:lnTo>
                  <a:lnTo>
                    <a:pt x="545462" y="513352"/>
                  </a:lnTo>
                  <a:lnTo>
                    <a:pt x="571635" y="478762"/>
                  </a:lnTo>
                  <a:lnTo>
                    <a:pt x="592829" y="440646"/>
                  </a:lnTo>
                  <a:lnTo>
                    <a:pt x="608562" y="399485"/>
                  </a:lnTo>
                  <a:lnTo>
                    <a:pt x="618356" y="355757"/>
                  </a:lnTo>
                  <a:lnTo>
                    <a:pt x="621727" y="309943"/>
                  </a:lnTo>
                  <a:lnTo>
                    <a:pt x="618356" y="264130"/>
                  </a:lnTo>
                  <a:lnTo>
                    <a:pt x="608562" y="220409"/>
                  </a:lnTo>
                  <a:lnTo>
                    <a:pt x="592829" y="179257"/>
                  </a:lnTo>
                  <a:lnTo>
                    <a:pt x="571635" y="141154"/>
                  </a:lnTo>
                  <a:lnTo>
                    <a:pt x="545462" y="106577"/>
                  </a:lnTo>
                  <a:lnTo>
                    <a:pt x="514792" y="76007"/>
                  </a:lnTo>
                  <a:lnTo>
                    <a:pt x="480106" y="49921"/>
                  </a:lnTo>
                  <a:lnTo>
                    <a:pt x="441883" y="28798"/>
                  </a:lnTo>
                  <a:lnTo>
                    <a:pt x="400606" y="13118"/>
                  </a:lnTo>
                  <a:lnTo>
                    <a:pt x="356756" y="3359"/>
                  </a:lnTo>
                  <a:lnTo>
                    <a:pt x="31081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1794" y="3012193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09943"/>
                  </a:moveTo>
                  <a:lnTo>
                    <a:pt x="3371" y="264130"/>
                  </a:lnTo>
                  <a:lnTo>
                    <a:pt x="13163" y="220409"/>
                  </a:lnTo>
                  <a:lnTo>
                    <a:pt x="28896" y="179257"/>
                  </a:lnTo>
                  <a:lnTo>
                    <a:pt x="50087" y="141154"/>
                  </a:lnTo>
                  <a:lnTo>
                    <a:pt x="76254" y="106577"/>
                  </a:lnTo>
                  <a:lnTo>
                    <a:pt x="106917" y="76007"/>
                  </a:lnTo>
                  <a:lnTo>
                    <a:pt x="141595" y="49921"/>
                  </a:lnTo>
                  <a:lnTo>
                    <a:pt x="179804" y="28798"/>
                  </a:lnTo>
                  <a:lnTo>
                    <a:pt x="221065" y="13118"/>
                  </a:lnTo>
                  <a:lnTo>
                    <a:pt x="264895" y="3359"/>
                  </a:lnTo>
                  <a:lnTo>
                    <a:pt x="310813" y="0"/>
                  </a:lnTo>
                  <a:lnTo>
                    <a:pt x="356756" y="3359"/>
                  </a:lnTo>
                  <a:lnTo>
                    <a:pt x="400606" y="13118"/>
                  </a:lnTo>
                  <a:lnTo>
                    <a:pt x="441883" y="28798"/>
                  </a:lnTo>
                  <a:lnTo>
                    <a:pt x="480106" y="49921"/>
                  </a:lnTo>
                  <a:lnTo>
                    <a:pt x="514792" y="76007"/>
                  </a:lnTo>
                  <a:lnTo>
                    <a:pt x="545462" y="106577"/>
                  </a:lnTo>
                  <a:lnTo>
                    <a:pt x="571635" y="141154"/>
                  </a:lnTo>
                  <a:lnTo>
                    <a:pt x="592829" y="179257"/>
                  </a:lnTo>
                  <a:lnTo>
                    <a:pt x="608562" y="220409"/>
                  </a:lnTo>
                  <a:lnTo>
                    <a:pt x="618356" y="264130"/>
                  </a:lnTo>
                  <a:lnTo>
                    <a:pt x="621727" y="309943"/>
                  </a:lnTo>
                  <a:lnTo>
                    <a:pt x="618356" y="355757"/>
                  </a:lnTo>
                  <a:lnTo>
                    <a:pt x="608562" y="399485"/>
                  </a:lnTo>
                  <a:lnTo>
                    <a:pt x="592829" y="440646"/>
                  </a:lnTo>
                  <a:lnTo>
                    <a:pt x="571635" y="478762"/>
                  </a:lnTo>
                  <a:lnTo>
                    <a:pt x="545462" y="513352"/>
                  </a:lnTo>
                  <a:lnTo>
                    <a:pt x="514792" y="543936"/>
                  </a:lnTo>
                  <a:lnTo>
                    <a:pt x="480106" y="570035"/>
                  </a:lnTo>
                  <a:lnTo>
                    <a:pt x="441883" y="591169"/>
                  </a:lnTo>
                  <a:lnTo>
                    <a:pt x="400606" y="606859"/>
                  </a:lnTo>
                  <a:lnTo>
                    <a:pt x="356756" y="616625"/>
                  </a:lnTo>
                  <a:lnTo>
                    <a:pt x="310813" y="619987"/>
                  </a:lnTo>
                  <a:lnTo>
                    <a:pt x="264895" y="616625"/>
                  </a:lnTo>
                  <a:lnTo>
                    <a:pt x="221065" y="606859"/>
                  </a:lnTo>
                  <a:lnTo>
                    <a:pt x="179804" y="591169"/>
                  </a:lnTo>
                  <a:lnTo>
                    <a:pt x="141595" y="570035"/>
                  </a:lnTo>
                  <a:lnTo>
                    <a:pt x="106917" y="543936"/>
                  </a:lnTo>
                  <a:lnTo>
                    <a:pt x="76254" y="513352"/>
                  </a:lnTo>
                  <a:lnTo>
                    <a:pt x="50087" y="478762"/>
                  </a:lnTo>
                  <a:lnTo>
                    <a:pt x="28896" y="440646"/>
                  </a:lnTo>
                  <a:lnTo>
                    <a:pt x="13163" y="399485"/>
                  </a:lnTo>
                  <a:lnTo>
                    <a:pt x="3371" y="355757"/>
                  </a:lnTo>
                  <a:lnTo>
                    <a:pt x="0" y="30994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19102" y="2970569"/>
            <a:ext cx="290195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15" dirty="0">
                <a:solidFill>
                  <a:srgbClr val="FDFFFF"/>
                </a:solidFill>
                <a:latin typeface="Calibri"/>
                <a:cs typeface="Calibri"/>
              </a:rPr>
              <a:t>B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14131" y="5170770"/>
            <a:ext cx="701675" cy="704215"/>
            <a:chOff x="1714131" y="5170770"/>
            <a:chExt cx="701675" cy="7042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131" y="5170770"/>
              <a:ext cx="701101" cy="7041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51794" y="5192870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13" y="0"/>
                  </a:moveTo>
                  <a:lnTo>
                    <a:pt x="264895" y="3361"/>
                  </a:lnTo>
                  <a:lnTo>
                    <a:pt x="221065" y="13125"/>
                  </a:lnTo>
                  <a:lnTo>
                    <a:pt x="179804" y="28813"/>
                  </a:lnTo>
                  <a:lnTo>
                    <a:pt x="141595" y="49944"/>
                  </a:lnTo>
                  <a:lnTo>
                    <a:pt x="106917" y="76040"/>
                  </a:lnTo>
                  <a:lnTo>
                    <a:pt x="76254" y="106620"/>
                  </a:lnTo>
                  <a:lnTo>
                    <a:pt x="50087" y="141205"/>
                  </a:lnTo>
                  <a:lnTo>
                    <a:pt x="28896" y="179315"/>
                  </a:lnTo>
                  <a:lnTo>
                    <a:pt x="13163" y="220472"/>
                  </a:lnTo>
                  <a:lnTo>
                    <a:pt x="3371" y="264194"/>
                  </a:lnTo>
                  <a:lnTo>
                    <a:pt x="0" y="310003"/>
                  </a:lnTo>
                  <a:lnTo>
                    <a:pt x="3371" y="355812"/>
                  </a:lnTo>
                  <a:lnTo>
                    <a:pt x="13163" y="399535"/>
                  </a:lnTo>
                  <a:lnTo>
                    <a:pt x="28896" y="440691"/>
                  </a:lnTo>
                  <a:lnTo>
                    <a:pt x="50087" y="478801"/>
                  </a:lnTo>
                  <a:lnTo>
                    <a:pt x="76254" y="513386"/>
                  </a:lnTo>
                  <a:lnTo>
                    <a:pt x="106917" y="543967"/>
                  </a:lnTo>
                  <a:lnTo>
                    <a:pt x="141595" y="570062"/>
                  </a:lnTo>
                  <a:lnTo>
                    <a:pt x="179804" y="591194"/>
                  </a:lnTo>
                  <a:lnTo>
                    <a:pt x="221065" y="606881"/>
                  </a:lnTo>
                  <a:lnTo>
                    <a:pt x="264895" y="616645"/>
                  </a:lnTo>
                  <a:lnTo>
                    <a:pt x="310813" y="620007"/>
                  </a:lnTo>
                  <a:lnTo>
                    <a:pt x="356756" y="616645"/>
                  </a:lnTo>
                  <a:lnTo>
                    <a:pt x="400606" y="606881"/>
                  </a:lnTo>
                  <a:lnTo>
                    <a:pt x="441883" y="591194"/>
                  </a:lnTo>
                  <a:lnTo>
                    <a:pt x="480106" y="570062"/>
                  </a:lnTo>
                  <a:lnTo>
                    <a:pt x="514792" y="543967"/>
                  </a:lnTo>
                  <a:lnTo>
                    <a:pt x="545462" y="513386"/>
                  </a:lnTo>
                  <a:lnTo>
                    <a:pt x="571635" y="478801"/>
                  </a:lnTo>
                  <a:lnTo>
                    <a:pt x="592829" y="440691"/>
                  </a:lnTo>
                  <a:lnTo>
                    <a:pt x="608562" y="399535"/>
                  </a:lnTo>
                  <a:lnTo>
                    <a:pt x="618356" y="355812"/>
                  </a:lnTo>
                  <a:lnTo>
                    <a:pt x="621727" y="310003"/>
                  </a:lnTo>
                  <a:lnTo>
                    <a:pt x="618356" y="264194"/>
                  </a:lnTo>
                  <a:lnTo>
                    <a:pt x="608562" y="220472"/>
                  </a:lnTo>
                  <a:lnTo>
                    <a:pt x="592829" y="179315"/>
                  </a:lnTo>
                  <a:lnTo>
                    <a:pt x="571635" y="141205"/>
                  </a:lnTo>
                  <a:lnTo>
                    <a:pt x="545462" y="106620"/>
                  </a:lnTo>
                  <a:lnTo>
                    <a:pt x="514792" y="76040"/>
                  </a:lnTo>
                  <a:lnTo>
                    <a:pt x="480106" y="49944"/>
                  </a:lnTo>
                  <a:lnTo>
                    <a:pt x="441883" y="28813"/>
                  </a:lnTo>
                  <a:lnTo>
                    <a:pt x="400606" y="13125"/>
                  </a:lnTo>
                  <a:lnTo>
                    <a:pt x="356756" y="3361"/>
                  </a:lnTo>
                  <a:lnTo>
                    <a:pt x="31081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1794" y="5192870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10003"/>
                  </a:moveTo>
                  <a:lnTo>
                    <a:pt x="3371" y="264194"/>
                  </a:lnTo>
                  <a:lnTo>
                    <a:pt x="13163" y="220472"/>
                  </a:lnTo>
                  <a:lnTo>
                    <a:pt x="28896" y="179315"/>
                  </a:lnTo>
                  <a:lnTo>
                    <a:pt x="50087" y="141205"/>
                  </a:lnTo>
                  <a:lnTo>
                    <a:pt x="76254" y="106620"/>
                  </a:lnTo>
                  <a:lnTo>
                    <a:pt x="106917" y="76040"/>
                  </a:lnTo>
                  <a:lnTo>
                    <a:pt x="141595" y="49944"/>
                  </a:lnTo>
                  <a:lnTo>
                    <a:pt x="179804" y="28813"/>
                  </a:lnTo>
                  <a:lnTo>
                    <a:pt x="221065" y="13125"/>
                  </a:lnTo>
                  <a:lnTo>
                    <a:pt x="264895" y="3361"/>
                  </a:lnTo>
                  <a:lnTo>
                    <a:pt x="310813" y="0"/>
                  </a:lnTo>
                  <a:lnTo>
                    <a:pt x="356756" y="3361"/>
                  </a:lnTo>
                  <a:lnTo>
                    <a:pt x="400606" y="13125"/>
                  </a:lnTo>
                  <a:lnTo>
                    <a:pt x="441883" y="28813"/>
                  </a:lnTo>
                  <a:lnTo>
                    <a:pt x="480106" y="49944"/>
                  </a:lnTo>
                  <a:lnTo>
                    <a:pt x="514792" y="76040"/>
                  </a:lnTo>
                  <a:lnTo>
                    <a:pt x="545462" y="106620"/>
                  </a:lnTo>
                  <a:lnTo>
                    <a:pt x="571635" y="141205"/>
                  </a:lnTo>
                  <a:lnTo>
                    <a:pt x="592829" y="179315"/>
                  </a:lnTo>
                  <a:lnTo>
                    <a:pt x="608562" y="220472"/>
                  </a:lnTo>
                  <a:lnTo>
                    <a:pt x="618356" y="264194"/>
                  </a:lnTo>
                  <a:lnTo>
                    <a:pt x="621727" y="310003"/>
                  </a:lnTo>
                  <a:lnTo>
                    <a:pt x="618356" y="355812"/>
                  </a:lnTo>
                  <a:lnTo>
                    <a:pt x="608562" y="399535"/>
                  </a:lnTo>
                  <a:lnTo>
                    <a:pt x="592829" y="440691"/>
                  </a:lnTo>
                  <a:lnTo>
                    <a:pt x="571635" y="478801"/>
                  </a:lnTo>
                  <a:lnTo>
                    <a:pt x="545462" y="513386"/>
                  </a:lnTo>
                  <a:lnTo>
                    <a:pt x="514792" y="543967"/>
                  </a:lnTo>
                  <a:lnTo>
                    <a:pt x="480106" y="570062"/>
                  </a:lnTo>
                  <a:lnTo>
                    <a:pt x="441883" y="591194"/>
                  </a:lnTo>
                  <a:lnTo>
                    <a:pt x="400606" y="606881"/>
                  </a:lnTo>
                  <a:lnTo>
                    <a:pt x="356756" y="616645"/>
                  </a:lnTo>
                  <a:lnTo>
                    <a:pt x="310813" y="620007"/>
                  </a:lnTo>
                  <a:lnTo>
                    <a:pt x="264895" y="616645"/>
                  </a:lnTo>
                  <a:lnTo>
                    <a:pt x="221065" y="606881"/>
                  </a:lnTo>
                  <a:lnTo>
                    <a:pt x="179804" y="591194"/>
                  </a:lnTo>
                  <a:lnTo>
                    <a:pt x="141595" y="570062"/>
                  </a:lnTo>
                  <a:lnTo>
                    <a:pt x="106917" y="543967"/>
                  </a:lnTo>
                  <a:lnTo>
                    <a:pt x="76254" y="513386"/>
                  </a:lnTo>
                  <a:lnTo>
                    <a:pt x="50087" y="478801"/>
                  </a:lnTo>
                  <a:lnTo>
                    <a:pt x="28896" y="440691"/>
                  </a:lnTo>
                  <a:lnTo>
                    <a:pt x="13163" y="399535"/>
                  </a:lnTo>
                  <a:lnTo>
                    <a:pt x="3371" y="355812"/>
                  </a:lnTo>
                  <a:lnTo>
                    <a:pt x="0" y="31000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21835" y="5154536"/>
            <a:ext cx="285115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15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18724" y="2990083"/>
            <a:ext cx="701675" cy="704215"/>
            <a:chOff x="3718724" y="2990083"/>
            <a:chExt cx="701675" cy="70421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724" y="2990083"/>
              <a:ext cx="701101" cy="7041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56386" y="3012193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13" y="0"/>
                  </a:moveTo>
                  <a:lnTo>
                    <a:pt x="264895" y="3359"/>
                  </a:lnTo>
                  <a:lnTo>
                    <a:pt x="221065" y="13118"/>
                  </a:lnTo>
                  <a:lnTo>
                    <a:pt x="179804" y="28798"/>
                  </a:lnTo>
                  <a:lnTo>
                    <a:pt x="141595" y="49921"/>
                  </a:lnTo>
                  <a:lnTo>
                    <a:pt x="106917" y="76007"/>
                  </a:lnTo>
                  <a:lnTo>
                    <a:pt x="76254" y="106577"/>
                  </a:lnTo>
                  <a:lnTo>
                    <a:pt x="50087" y="141154"/>
                  </a:lnTo>
                  <a:lnTo>
                    <a:pt x="28896" y="179257"/>
                  </a:lnTo>
                  <a:lnTo>
                    <a:pt x="13163" y="220409"/>
                  </a:lnTo>
                  <a:lnTo>
                    <a:pt x="3371" y="264130"/>
                  </a:lnTo>
                  <a:lnTo>
                    <a:pt x="0" y="309943"/>
                  </a:lnTo>
                  <a:lnTo>
                    <a:pt x="3371" y="355757"/>
                  </a:lnTo>
                  <a:lnTo>
                    <a:pt x="13163" y="399485"/>
                  </a:lnTo>
                  <a:lnTo>
                    <a:pt x="28896" y="440646"/>
                  </a:lnTo>
                  <a:lnTo>
                    <a:pt x="50087" y="478762"/>
                  </a:lnTo>
                  <a:lnTo>
                    <a:pt x="76254" y="513352"/>
                  </a:lnTo>
                  <a:lnTo>
                    <a:pt x="106917" y="543936"/>
                  </a:lnTo>
                  <a:lnTo>
                    <a:pt x="141595" y="570035"/>
                  </a:lnTo>
                  <a:lnTo>
                    <a:pt x="179804" y="591169"/>
                  </a:lnTo>
                  <a:lnTo>
                    <a:pt x="221065" y="606859"/>
                  </a:lnTo>
                  <a:lnTo>
                    <a:pt x="264895" y="616625"/>
                  </a:lnTo>
                  <a:lnTo>
                    <a:pt x="310813" y="619987"/>
                  </a:lnTo>
                  <a:lnTo>
                    <a:pt x="356756" y="616625"/>
                  </a:lnTo>
                  <a:lnTo>
                    <a:pt x="400606" y="606859"/>
                  </a:lnTo>
                  <a:lnTo>
                    <a:pt x="441883" y="591169"/>
                  </a:lnTo>
                  <a:lnTo>
                    <a:pt x="480106" y="570035"/>
                  </a:lnTo>
                  <a:lnTo>
                    <a:pt x="514792" y="543936"/>
                  </a:lnTo>
                  <a:lnTo>
                    <a:pt x="545462" y="513352"/>
                  </a:lnTo>
                  <a:lnTo>
                    <a:pt x="571635" y="478762"/>
                  </a:lnTo>
                  <a:lnTo>
                    <a:pt x="592829" y="440646"/>
                  </a:lnTo>
                  <a:lnTo>
                    <a:pt x="608562" y="399485"/>
                  </a:lnTo>
                  <a:lnTo>
                    <a:pt x="618356" y="355757"/>
                  </a:lnTo>
                  <a:lnTo>
                    <a:pt x="621727" y="309943"/>
                  </a:lnTo>
                  <a:lnTo>
                    <a:pt x="618356" y="264130"/>
                  </a:lnTo>
                  <a:lnTo>
                    <a:pt x="608562" y="220409"/>
                  </a:lnTo>
                  <a:lnTo>
                    <a:pt x="592829" y="179257"/>
                  </a:lnTo>
                  <a:lnTo>
                    <a:pt x="571635" y="141154"/>
                  </a:lnTo>
                  <a:lnTo>
                    <a:pt x="545462" y="106577"/>
                  </a:lnTo>
                  <a:lnTo>
                    <a:pt x="514792" y="76007"/>
                  </a:lnTo>
                  <a:lnTo>
                    <a:pt x="480106" y="49921"/>
                  </a:lnTo>
                  <a:lnTo>
                    <a:pt x="441883" y="28798"/>
                  </a:lnTo>
                  <a:lnTo>
                    <a:pt x="400606" y="13118"/>
                  </a:lnTo>
                  <a:lnTo>
                    <a:pt x="356756" y="3359"/>
                  </a:lnTo>
                  <a:lnTo>
                    <a:pt x="31081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56386" y="3012193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09943"/>
                  </a:moveTo>
                  <a:lnTo>
                    <a:pt x="3371" y="264130"/>
                  </a:lnTo>
                  <a:lnTo>
                    <a:pt x="13163" y="220409"/>
                  </a:lnTo>
                  <a:lnTo>
                    <a:pt x="28896" y="179257"/>
                  </a:lnTo>
                  <a:lnTo>
                    <a:pt x="50087" y="141154"/>
                  </a:lnTo>
                  <a:lnTo>
                    <a:pt x="76254" y="106577"/>
                  </a:lnTo>
                  <a:lnTo>
                    <a:pt x="106917" y="76007"/>
                  </a:lnTo>
                  <a:lnTo>
                    <a:pt x="141595" y="49921"/>
                  </a:lnTo>
                  <a:lnTo>
                    <a:pt x="179804" y="28798"/>
                  </a:lnTo>
                  <a:lnTo>
                    <a:pt x="221065" y="13118"/>
                  </a:lnTo>
                  <a:lnTo>
                    <a:pt x="264895" y="3359"/>
                  </a:lnTo>
                  <a:lnTo>
                    <a:pt x="310813" y="0"/>
                  </a:lnTo>
                  <a:lnTo>
                    <a:pt x="356756" y="3359"/>
                  </a:lnTo>
                  <a:lnTo>
                    <a:pt x="400606" y="13118"/>
                  </a:lnTo>
                  <a:lnTo>
                    <a:pt x="441883" y="28798"/>
                  </a:lnTo>
                  <a:lnTo>
                    <a:pt x="480106" y="49921"/>
                  </a:lnTo>
                  <a:lnTo>
                    <a:pt x="514792" y="76007"/>
                  </a:lnTo>
                  <a:lnTo>
                    <a:pt x="545462" y="106577"/>
                  </a:lnTo>
                  <a:lnTo>
                    <a:pt x="571635" y="141154"/>
                  </a:lnTo>
                  <a:lnTo>
                    <a:pt x="592829" y="179257"/>
                  </a:lnTo>
                  <a:lnTo>
                    <a:pt x="608562" y="220409"/>
                  </a:lnTo>
                  <a:lnTo>
                    <a:pt x="618356" y="264130"/>
                  </a:lnTo>
                  <a:lnTo>
                    <a:pt x="621727" y="309943"/>
                  </a:lnTo>
                  <a:lnTo>
                    <a:pt x="618356" y="355757"/>
                  </a:lnTo>
                  <a:lnTo>
                    <a:pt x="608562" y="399485"/>
                  </a:lnTo>
                  <a:lnTo>
                    <a:pt x="592829" y="440646"/>
                  </a:lnTo>
                  <a:lnTo>
                    <a:pt x="571635" y="478762"/>
                  </a:lnTo>
                  <a:lnTo>
                    <a:pt x="545462" y="513352"/>
                  </a:lnTo>
                  <a:lnTo>
                    <a:pt x="514792" y="543936"/>
                  </a:lnTo>
                  <a:lnTo>
                    <a:pt x="480106" y="570035"/>
                  </a:lnTo>
                  <a:lnTo>
                    <a:pt x="441883" y="591169"/>
                  </a:lnTo>
                  <a:lnTo>
                    <a:pt x="400606" y="606859"/>
                  </a:lnTo>
                  <a:lnTo>
                    <a:pt x="356756" y="616625"/>
                  </a:lnTo>
                  <a:lnTo>
                    <a:pt x="310813" y="619987"/>
                  </a:lnTo>
                  <a:lnTo>
                    <a:pt x="264895" y="616625"/>
                  </a:lnTo>
                  <a:lnTo>
                    <a:pt x="221065" y="606859"/>
                  </a:lnTo>
                  <a:lnTo>
                    <a:pt x="179804" y="591169"/>
                  </a:lnTo>
                  <a:lnTo>
                    <a:pt x="141595" y="570035"/>
                  </a:lnTo>
                  <a:lnTo>
                    <a:pt x="106917" y="543936"/>
                  </a:lnTo>
                  <a:lnTo>
                    <a:pt x="76254" y="513352"/>
                  </a:lnTo>
                  <a:lnTo>
                    <a:pt x="50087" y="478762"/>
                  </a:lnTo>
                  <a:lnTo>
                    <a:pt x="28896" y="440646"/>
                  </a:lnTo>
                  <a:lnTo>
                    <a:pt x="13163" y="399485"/>
                  </a:lnTo>
                  <a:lnTo>
                    <a:pt x="3371" y="355757"/>
                  </a:lnTo>
                  <a:lnTo>
                    <a:pt x="0" y="30994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08204" y="2970569"/>
            <a:ext cx="325120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20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18724" y="5170770"/>
            <a:ext cx="701675" cy="704215"/>
            <a:chOff x="3718724" y="5170770"/>
            <a:chExt cx="701675" cy="7042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724" y="5170770"/>
              <a:ext cx="701101" cy="7041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56386" y="5192870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13" y="0"/>
                  </a:moveTo>
                  <a:lnTo>
                    <a:pt x="264895" y="3361"/>
                  </a:lnTo>
                  <a:lnTo>
                    <a:pt x="221065" y="13125"/>
                  </a:lnTo>
                  <a:lnTo>
                    <a:pt x="179804" y="28813"/>
                  </a:lnTo>
                  <a:lnTo>
                    <a:pt x="141595" y="49944"/>
                  </a:lnTo>
                  <a:lnTo>
                    <a:pt x="106917" y="76040"/>
                  </a:lnTo>
                  <a:lnTo>
                    <a:pt x="76254" y="106620"/>
                  </a:lnTo>
                  <a:lnTo>
                    <a:pt x="50087" y="141205"/>
                  </a:lnTo>
                  <a:lnTo>
                    <a:pt x="28896" y="179315"/>
                  </a:lnTo>
                  <a:lnTo>
                    <a:pt x="13163" y="220472"/>
                  </a:lnTo>
                  <a:lnTo>
                    <a:pt x="3371" y="264194"/>
                  </a:lnTo>
                  <a:lnTo>
                    <a:pt x="0" y="310003"/>
                  </a:lnTo>
                  <a:lnTo>
                    <a:pt x="3371" y="355812"/>
                  </a:lnTo>
                  <a:lnTo>
                    <a:pt x="13163" y="399535"/>
                  </a:lnTo>
                  <a:lnTo>
                    <a:pt x="28896" y="440691"/>
                  </a:lnTo>
                  <a:lnTo>
                    <a:pt x="50087" y="478801"/>
                  </a:lnTo>
                  <a:lnTo>
                    <a:pt x="76254" y="513386"/>
                  </a:lnTo>
                  <a:lnTo>
                    <a:pt x="106917" y="543967"/>
                  </a:lnTo>
                  <a:lnTo>
                    <a:pt x="141595" y="570062"/>
                  </a:lnTo>
                  <a:lnTo>
                    <a:pt x="179804" y="591194"/>
                  </a:lnTo>
                  <a:lnTo>
                    <a:pt x="221065" y="606881"/>
                  </a:lnTo>
                  <a:lnTo>
                    <a:pt x="264895" y="616645"/>
                  </a:lnTo>
                  <a:lnTo>
                    <a:pt x="310813" y="620007"/>
                  </a:lnTo>
                  <a:lnTo>
                    <a:pt x="356756" y="616645"/>
                  </a:lnTo>
                  <a:lnTo>
                    <a:pt x="400606" y="606881"/>
                  </a:lnTo>
                  <a:lnTo>
                    <a:pt x="441883" y="591194"/>
                  </a:lnTo>
                  <a:lnTo>
                    <a:pt x="480106" y="570062"/>
                  </a:lnTo>
                  <a:lnTo>
                    <a:pt x="514792" y="543967"/>
                  </a:lnTo>
                  <a:lnTo>
                    <a:pt x="545462" y="513386"/>
                  </a:lnTo>
                  <a:lnTo>
                    <a:pt x="571635" y="478801"/>
                  </a:lnTo>
                  <a:lnTo>
                    <a:pt x="592829" y="440691"/>
                  </a:lnTo>
                  <a:lnTo>
                    <a:pt x="608562" y="399535"/>
                  </a:lnTo>
                  <a:lnTo>
                    <a:pt x="618356" y="355812"/>
                  </a:lnTo>
                  <a:lnTo>
                    <a:pt x="621727" y="310003"/>
                  </a:lnTo>
                  <a:lnTo>
                    <a:pt x="618356" y="264194"/>
                  </a:lnTo>
                  <a:lnTo>
                    <a:pt x="608562" y="220472"/>
                  </a:lnTo>
                  <a:lnTo>
                    <a:pt x="592829" y="179315"/>
                  </a:lnTo>
                  <a:lnTo>
                    <a:pt x="571635" y="141205"/>
                  </a:lnTo>
                  <a:lnTo>
                    <a:pt x="545462" y="106620"/>
                  </a:lnTo>
                  <a:lnTo>
                    <a:pt x="514792" y="76040"/>
                  </a:lnTo>
                  <a:lnTo>
                    <a:pt x="480106" y="49944"/>
                  </a:lnTo>
                  <a:lnTo>
                    <a:pt x="441883" y="28813"/>
                  </a:lnTo>
                  <a:lnTo>
                    <a:pt x="400606" y="13125"/>
                  </a:lnTo>
                  <a:lnTo>
                    <a:pt x="356756" y="3361"/>
                  </a:lnTo>
                  <a:lnTo>
                    <a:pt x="31081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56386" y="5192870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10003"/>
                  </a:moveTo>
                  <a:lnTo>
                    <a:pt x="3371" y="264194"/>
                  </a:lnTo>
                  <a:lnTo>
                    <a:pt x="13163" y="220472"/>
                  </a:lnTo>
                  <a:lnTo>
                    <a:pt x="28896" y="179315"/>
                  </a:lnTo>
                  <a:lnTo>
                    <a:pt x="50087" y="141205"/>
                  </a:lnTo>
                  <a:lnTo>
                    <a:pt x="76254" y="106620"/>
                  </a:lnTo>
                  <a:lnTo>
                    <a:pt x="106917" y="76040"/>
                  </a:lnTo>
                  <a:lnTo>
                    <a:pt x="141595" y="49944"/>
                  </a:lnTo>
                  <a:lnTo>
                    <a:pt x="179804" y="28813"/>
                  </a:lnTo>
                  <a:lnTo>
                    <a:pt x="221065" y="13125"/>
                  </a:lnTo>
                  <a:lnTo>
                    <a:pt x="264895" y="3361"/>
                  </a:lnTo>
                  <a:lnTo>
                    <a:pt x="310813" y="0"/>
                  </a:lnTo>
                  <a:lnTo>
                    <a:pt x="356756" y="3361"/>
                  </a:lnTo>
                  <a:lnTo>
                    <a:pt x="400606" y="13125"/>
                  </a:lnTo>
                  <a:lnTo>
                    <a:pt x="441883" y="28813"/>
                  </a:lnTo>
                  <a:lnTo>
                    <a:pt x="480106" y="49944"/>
                  </a:lnTo>
                  <a:lnTo>
                    <a:pt x="514792" y="76040"/>
                  </a:lnTo>
                  <a:lnTo>
                    <a:pt x="545462" y="106620"/>
                  </a:lnTo>
                  <a:lnTo>
                    <a:pt x="571635" y="141205"/>
                  </a:lnTo>
                  <a:lnTo>
                    <a:pt x="592829" y="179315"/>
                  </a:lnTo>
                  <a:lnTo>
                    <a:pt x="608562" y="220472"/>
                  </a:lnTo>
                  <a:lnTo>
                    <a:pt x="618356" y="264194"/>
                  </a:lnTo>
                  <a:lnTo>
                    <a:pt x="621727" y="310003"/>
                  </a:lnTo>
                  <a:lnTo>
                    <a:pt x="618356" y="355812"/>
                  </a:lnTo>
                  <a:lnTo>
                    <a:pt x="608562" y="399535"/>
                  </a:lnTo>
                  <a:lnTo>
                    <a:pt x="592829" y="440691"/>
                  </a:lnTo>
                  <a:lnTo>
                    <a:pt x="571635" y="478801"/>
                  </a:lnTo>
                  <a:lnTo>
                    <a:pt x="545462" y="513386"/>
                  </a:lnTo>
                  <a:lnTo>
                    <a:pt x="514792" y="543967"/>
                  </a:lnTo>
                  <a:lnTo>
                    <a:pt x="480106" y="570062"/>
                  </a:lnTo>
                  <a:lnTo>
                    <a:pt x="441883" y="591194"/>
                  </a:lnTo>
                  <a:lnTo>
                    <a:pt x="400606" y="606881"/>
                  </a:lnTo>
                  <a:lnTo>
                    <a:pt x="356756" y="616645"/>
                  </a:lnTo>
                  <a:lnTo>
                    <a:pt x="310813" y="620007"/>
                  </a:lnTo>
                  <a:lnTo>
                    <a:pt x="264895" y="616645"/>
                  </a:lnTo>
                  <a:lnTo>
                    <a:pt x="221065" y="606881"/>
                  </a:lnTo>
                  <a:lnTo>
                    <a:pt x="179804" y="591194"/>
                  </a:lnTo>
                  <a:lnTo>
                    <a:pt x="141595" y="570062"/>
                  </a:lnTo>
                  <a:lnTo>
                    <a:pt x="106917" y="543967"/>
                  </a:lnTo>
                  <a:lnTo>
                    <a:pt x="76254" y="513386"/>
                  </a:lnTo>
                  <a:lnTo>
                    <a:pt x="50087" y="478801"/>
                  </a:lnTo>
                  <a:lnTo>
                    <a:pt x="28896" y="440691"/>
                  </a:lnTo>
                  <a:lnTo>
                    <a:pt x="13163" y="399535"/>
                  </a:lnTo>
                  <a:lnTo>
                    <a:pt x="3371" y="355812"/>
                  </a:lnTo>
                  <a:lnTo>
                    <a:pt x="0" y="31000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39083" y="5154536"/>
            <a:ext cx="263525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15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56360" y="4080437"/>
            <a:ext cx="701675" cy="704215"/>
            <a:chOff x="5156360" y="4080437"/>
            <a:chExt cx="701675" cy="70421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6360" y="4080437"/>
              <a:ext cx="701101" cy="7041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94022" y="4102547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310813" y="0"/>
                  </a:moveTo>
                  <a:lnTo>
                    <a:pt x="264895" y="3359"/>
                  </a:lnTo>
                  <a:lnTo>
                    <a:pt x="221065" y="13118"/>
                  </a:lnTo>
                  <a:lnTo>
                    <a:pt x="179804" y="28798"/>
                  </a:lnTo>
                  <a:lnTo>
                    <a:pt x="141595" y="49921"/>
                  </a:lnTo>
                  <a:lnTo>
                    <a:pt x="106917" y="76007"/>
                  </a:lnTo>
                  <a:lnTo>
                    <a:pt x="76254" y="106577"/>
                  </a:lnTo>
                  <a:lnTo>
                    <a:pt x="50087" y="141154"/>
                  </a:lnTo>
                  <a:lnTo>
                    <a:pt x="28896" y="179257"/>
                  </a:lnTo>
                  <a:lnTo>
                    <a:pt x="13163" y="220409"/>
                  </a:lnTo>
                  <a:lnTo>
                    <a:pt x="3371" y="264130"/>
                  </a:lnTo>
                  <a:lnTo>
                    <a:pt x="0" y="309943"/>
                  </a:lnTo>
                  <a:lnTo>
                    <a:pt x="3371" y="355757"/>
                  </a:lnTo>
                  <a:lnTo>
                    <a:pt x="13163" y="399485"/>
                  </a:lnTo>
                  <a:lnTo>
                    <a:pt x="28896" y="440646"/>
                  </a:lnTo>
                  <a:lnTo>
                    <a:pt x="50087" y="478762"/>
                  </a:lnTo>
                  <a:lnTo>
                    <a:pt x="76254" y="513352"/>
                  </a:lnTo>
                  <a:lnTo>
                    <a:pt x="106917" y="543936"/>
                  </a:lnTo>
                  <a:lnTo>
                    <a:pt x="141595" y="570035"/>
                  </a:lnTo>
                  <a:lnTo>
                    <a:pt x="179804" y="591169"/>
                  </a:lnTo>
                  <a:lnTo>
                    <a:pt x="221065" y="606859"/>
                  </a:lnTo>
                  <a:lnTo>
                    <a:pt x="264895" y="616625"/>
                  </a:lnTo>
                  <a:lnTo>
                    <a:pt x="310813" y="619987"/>
                  </a:lnTo>
                  <a:lnTo>
                    <a:pt x="356756" y="616625"/>
                  </a:lnTo>
                  <a:lnTo>
                    <a:pt x="400606" y="606859"/>
                  </a:lnTo>
                  <a:lnTo>
                    <a:pt x="441883" y="591169"/>
                  </a:lnTo>
                  <a:lnTo>
                    <a:pt x="480106" y="570035"/>
                  </a:lnTo>
                  <a:lnTo>
                    <a:pt x="514792" y="543936"/>
                  </a:lnTo>
                  <a:lnTo>
                    <a:pt x="545462" y="513352"/>
                  </a:lnTo>
                  <a:lnTo>
                    <a:pt x="571635" y="478762"/>
                  </a:lnTo>
                  <a:lnTo>
                    <a:pt x="592829" y="440646"/>
                  </a:lnTo>
                  <a:lnTo>
                    <a:pt x="608562" y="399485"/>
                  </a:lnTo>
                  <a:lnTo>
                    <a:pt x="618356" y="355757"/>
                  </a:lnTo>
                  <a:lnTo>
                    <a:pt x="621727" y="309943"/>
                  </a:lnTo>
                  <a:lnTo>
                    <a:pt x="618356" y="264130"/>
                  </a:lnTo>
                  <a:lnTo>
                    <a:pt x="608562" y="220409"/>
                  </a:lnTo>
                  <a:lnTo>
                    <a:pt x="592829" y="179257"/>
                  </a:lnTo>
                  <a:lnTo>
                    <a:pt x="571635" y="141154"/>
                  </a:lnTo>
                  <a:lnTo>
                    <a:pt x="545462" y="106577"/>
                  </a:lnTo>
                  <a:lnTo>
                    <a:pt x="514792" y="76007"/>
                  </a:lnTo>
                  <a:lnTo>
                    <a:pt x="480106" y="49921"/>
                  </a:lnTo>
                  <a:lnTo>
                    <a:pt x="441883" y="28798"/>
                  </a:lnTo>
                  <a:lnTo>
                    <a:pt x="400606" y="13118"/>
                  </a:lnTo>
                  <a:lnTo>
                    <a:pt x="356756" y="3359"/>
                  </a:lnTo>
                  <a:lnTo>
                    <a:pt x="31081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94022" y="4102547"/>
              <a:ext cx="622300" cy="620395"/>
            </a:xfrm>
            <a:custGeom>
              <a:avLst/>
              <a:gdLst/>
              <a:ahLst/>
              <a:cxnLst/>
              <a:rect l="l" t="t" r="r" b="b"/>
              <a:pathLst>
                <a:path w="622300" h="620395">
                  <a:moveTo>
                    <a:pt x="0" y="309943"/>
                  </a:moveTo>
                  <a:lnTo>
                    <a:pt x="3371" y="264130"/>
                  </a:lnTo>
                  <a:lnTo>
                    <a:pt x="13163" y="220409"/>
                  </a:lnTo>
                  <a:lnTo>
                    <a:pt x="28896" y="179257"/>
                  </a:lnTo>
                  <a:lnTo>
                    <a:pt x="50087" y="141154"/>
                  </a:lnTo>
                  <a:lnTo>
                    <a:pt x="76254" y="106577"/>
                  </a:lnTo>
                  <a:lnTo>
                    <a:pt x="106917" y="76007"/>
                  </a:lnTo>
                  <a:lnTo>
                    <a:pt x="141595" y="49921"/>
                  </a:lnTo>
                  <a:lnTo>
                    <a:pt x="179804" y="28798"/>
                  </a:lnTo>
                  <a:lnTo>
                    <a:pt x="221065" y="13118"/>
                  </a:lnTo>
                  <a:lnTo>
                    <a:pt x="264895" y="3359"/>
                  </a:lnTo>
                  <a:lnTo>
                    <a:pt x="310813" y="0"/>
                  </a:lnTo>
                  <a:lnTo>
                    <a:pt x="356756" y="3359"/>
                  </a:lnTo>
                  <a:lnTo>
                    <a:pt x="400606" y="13118"/>
                  </a:lnTo>
                  <a:lnTo>
                    <a:pt x="441883" y="28798"/>
                  </a:lnTo>
                  <a:lnTo>
                    <a:pt x="480106" y="49921"/>
                  </a:lnTo>
                  <a:lnTo>
                    <a:pt x="514792" y="76007"/>
                  </a:lnTo>
                  <a:lnTo>
                    <a:pt x="545462" y="106577"/>
                  </a:lnTo>
                  <a:lnTo>
                    <a:pt x="571635" y="141154"/>
                  </a:lnTo>
                  <a:lnTo>
                    <a:pt x="592829" y="179257"/>
                  </a:lnTo>
                  <a:lnTo>
                    <a:pt x="608562" y="220409"/>
                  </a:lnTo>
                  <a:lnTo>
                    <a:pt x="618356" y="264130"/>
                  </a:lnTo>
                  <a:lnTo>
                    <a:pt x="621727" y="309943"/>
                  </a:lnTo>
                  <a:lnTo>
                    <a:pt x="618356" y="355757"/>
                  </a:lnTo>
                  <a:lnTo>
                    <a:pt x="608562" y="399485"/>
                  </a:lnTo>
                  <a:lnTo>
                    <a:pt x="592829" y="440646"/>
                  </a:lnTo>
                  <a:lnTo>
                    <a:pt x="571635" y="478762"/>
                  </a:lnTo>
                  <a:lnTo>
                    <a:pt x="545462" y="513352"/>
                  </a:lnTo>
                  <a:lnTo>
                    <a:pt x="514792" y="543936"/>
                  </a:lnTo>
                  <a:lnTo>
                    <a:pt x="480106" y="570035"/>
                  </a:lnTo>
                  <a:lnTo>
                    <a:pt x="441883" y="591169"/>
                  </a:lnTo>
                  <a:lnTo>
                    <a:pt x="400606" y="606859"/>
                  </a:lnTo>
                  <a:lnTo>
                    <a:pt x="356756" y="616625"/>
                  </a:lnTo>
                  <a:lnTo>
                    <a:pt x="310813" y="619987"/>
                  </a:lnTo>
                  <a:lnTo>
                    <a:pt x="264895" y="616625"/>
                  </a:lnTo>
                  <a:lnTo>
                    <a:pt x="221065" y="606859"/>
                  </a:lnTo>
                  <a:lnTo>
                    <a:pt x="179804" y="591169"/>
                  </a:lnTo>
                  <a:lnTo>
                    <a:pt x="141595" y="570035"/>
                  </a:lnTo>
                  <a:lnTo>
                    <a:pt x="106917" y="543936"/>
                  </a:lnTo>
                  <a:lnTo>
                    <a:pt x="76254" y="513352"/>
                  </a:lnTo>
                  <a:lnTo>
                    <a:pt x="50087" y="478762"/>
                  </a:lnTo>
                  <a:lnTo>
                    <a:pt x="28896" y="440646"/>
                  </a:lnTo>
                  <a:lnTo>
                    <a:pt x="13163" y="399485"/>
                  </a:lnTo>
                  <a:lnTo>
                    <a:pt x="3371" y="355757"/>
                  </a:lnTo>
                  <a:lnTo>
                    <a:pt x="0" y="309943"/>
                  </a:lnTo>
                  <a:close/>
                </a:path>
              </a:pathLst>
            </a:custGeom>
            <a:ln w="506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382895" y="4062436"/>
            <a:ext cx="253365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15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26748" y="3317082"/>
            <a:ext cx="4363720" cy="2191385"/>
            <a:chOff x="926748" y="3317082"/>
            <a:chExt cx="4363720" cy="2191385"/>
          </a:xfrm>
        </p:grpSpPr>
        <p:sp>
          <p:nvSpPr>
            <p:cNvPr id="36" name="object 36"/>
            <p:cNvSpPr/>
            <p:nvPr/>
          </p:nvSpPr>
          <p:spPr>
            <a:xfrm>
              <a:off x="931804" y="3541418"/>
              <a:ext cx="911225" cy="652145"/>
            </a:xfrm>
            <a:custGeom>
              <a:avLst/>
              <a:gdLst/>
              <a:ahLst/>
              <a:cxnLst/>
              <a:rect l="l" t="t" r="r" b="b"/>
              <a:pathLst>
                <a:path w="911225" h="652145">
                  <a:moveTo>
                    <a:pt x="0" y="651890"/>
                  </a:moveTo>
                  <a:lnTo>
                    <a:pt x="911006" y="0"/>
                  </a:lnTo>
                </a:path>
              </a:pathLst>
            </a:custGeom>
            <a:ln w="1010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73521" y="3322136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29">
                  <a:moveTo>
                    <a:pt x="0" y="0"/>
                  </a:moveTo>
                  <a:lnTo>
                    <a:pt x="1382864" y="0"/>
                  </a:lnTo>
                </a:path>
              </a:pathLst>
            </a:custGeom>
            <a:ln w="1009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78113" y="3322136"/>
              <a:ext cx="907415" cy="871219"/>
            </a:xfrm>
            <a:custGeom>
              <a:avLst/>
              <a:gdLst/>
              <a:ahLst/>
              <a:cxnLst/>
              <a:rect l="l" t="t" r="r" b="b"/>
              <a:pathLst>
                <a:path w="907414" h="871220">
                  <a:moveTo>
                    <a:pt x="0" y="0"/>
                  </a:moveTo>
                  <a:lnTo>
                    <a:pt x="906926" y="871172"/>
                  </a:lnTo>
                </a:path>
              </a:pathLst>
            </a:custGeom>
            <a:ln w="1010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87096" y="4631772"/>
              <a:ext cx="998219" cy="652145"/>
            </a:xfrm>
            <a:custGeom>
              <a:avLst/>
              <a:gdLst/>
              <a:ahLst/>
              <a:cxnLst/>
              <a:rect l="l" t="t" r="r" b="b"/>
              <a:pathLst>
                <a:path w="998220" h="652145">
                  <a:moveTo>
                    <a:pt x="997942" y="0"/>
                  </a:moveTo>
                  <a:lnTo>
                    <a:pt x="0" y="651869"/>
                  </a:lnTo>
                </a:path>
              </a:pathLst>
            </a:custGeom>
            <a:ln w="1010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73521" y="5502873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29">
                  <a:moveTo>
                    <a:pt x="0" y="0"/>
                  </a:moveTo>
                  <a:lnTo>
                    <a:pt x="1382864" y="0"/>
                  </a:lnTo>
                </a:path>
              </a:pathLst>
            </a:custGeom>
            <a:ln w="1009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1804" y="4631772"/>
              <a:ext cx="820419" cy="871219"/>
            </a:xfrm>
            <a:custGeom>
              <a:avLst/>
              <a:gdLst/>
              <a:ahLst/>
              <a:cxnLst/>
              <a:rect l="l" t="t" r="r" b="b"/>
              <a:pathLst>
                <a:path w="820419" h="871220">
                  <a:moveTo>
                    <a:pt x="0" y="0"/>
                  </a:moveTo>
                  <a:lnTo>
                    <a:pt x="819989" y="871101"/>
                  </a:lnTo>
                </a:path>
              </a:pathLst>
            </a:custGeom>
            <a:ln w="1011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62606" y="3632180"/>
              <a:ext cx="0" cy="1560830"/>
            </a:xfrm>
            <a:custGeom>
              <a:avLst/>
              <a:gdLst/>
              <a:ahLst/>
              <a:cxnLst/>
              <a:rect l="l" t="t" r="r" b="b"/>
              <a:pathLst>
                <a:path h="1560829">
                  <a:moveTo>
                    <a:pt x="0" y="0"/>
                  </a:moveTo>
                  <a:lnTo>
                    <a:pt x="0" y="1560689"/>
                  </a:lnTo>
                </a:path>
              </a:pathLst>
            </a:custGeom>
            <a:ln w="1012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82504" y="3541418"/>
              <a:ext cx="1565275" cy="1742439"/>
            </a:xfrm>
            <a:custGeom>
              <a:avLst/>
              <a:gdLst/>
              <a:ahLst/>
              <a:cxnLst/>
              <a:rect l="l" t="t" r="r" b="b"/>
              <a:pathLst>
                <a:path w="1565275" h="1742439">
                  <a:moveTo>
                    <a:pt x="0" y="1742223"/>
                  </a:moveTo>
                  <a:lnTo>
                    <a:pt x="1564897" y="0"/>
                  </a:lnTo>
                </a:path>
              </a:pathLst>
            </a:custGeom>
            <a:ln w="1011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67199" y="3632180"/>
              <a:ext cx="0" cy="1560830"/>
            </a:xfrm>
            <a:custGeom>
              <a:avLst/>
              <a:gdLst/>
              <a:ahLst/>
              <a:cxnLst/>
              <a:rect l="l" t="t" r="r" b="b"/>
              <a:pathLst>
                <a:path h="1560829">
                  <a:moveTo>
                    <a:pt x="0" y="0"/>
                  </a:moveTo>
                  <a:lnTo>
                    <a:pt x="0" y="1560689"/>
                  </a:lnTo>
                </a:path>
              </a:pathLst>
            </a:custGeom>
            <a:ln w="1012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81577" y="3505649"/>
            <a:ext cx="17970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46" name="object 46"/>
          <p:cNvSpPr txBox="1"/>
          <p:nvPr/>
        </p:nvSpPr>
        <p:spPr>
          <a:xfrm>
            <a:off x="1805205" y="4189896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1577" y="5012942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77587" y="2888540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5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98186" y="4130331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0643" y="5491234"/>
            <a:ext cx="33020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16790" y="4189897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64003" y="5012942"/>
            <a:ext cx="1797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05944" y="3367033"/>
            <a:ext cx="17970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350">
              <a:latin typeface="Calibri"/>
              <a:cs typeface="Calibri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6440296" y="1793239"/>
          <a:ext cx="5480682" cy="1757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40296" y="3823842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24650" y="560903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L(e)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L(e),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L(d)+w(de)}=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{</a:t>
            </a:r>
            <a:r>
              <a:rPr sz="1800" dirty="0">
                <a:latin typeface="Cambria Math"/>
                <a:cs typeface="Cambria Math"/>
              </a:rPr>
              <a:t>12</a:t>
            </a:r>
            <a:r>
              <a:rPr sz="1800" dirty="0">
                <a:latin typeface="Calibri"/>
                <a:cs typeface="Calibri"/>
              </a:rPr>
              <a:t>,8+2}=10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L(z)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L(z),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L(d)+w(dz)}=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∞</a:t>
            </a:r>
            <a:r>
              <a:rPr sz="1800" spc="-5" dirty="0">
                <a:latin typeface="Calibri"/>
                <a:cs typeface="Calibri"/>
              </a:rPr>
              <a:t>,8+6}=14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6857" y="3763690"/>
            <a:ext cx="630555" cy="629285"/>
            <a:chOff x="786857" y="3763690"/>
            <a:chExt cx="630555" cy="6292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857" y="3763690"/>
              <a:ext cx="630214" cy="6287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08710" y="377021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290998" y="0"/>
                  </a:moveTo>
                  <a:lnTo>
                    <a:pt x="243796" y="3797"/>
                  </a:lnTo>
                  <a:lnTo>
                    <a:pt x="199018" y="14792"/>
                  </a:lnTo>
                  <a:lnTo>
                    <a:pt x="157266" y="32388"/>
                  </a:lnTo>
                  <a:lnTo>
                    <a:pt x="119136" y="55988"/>
                  </a:lnTo>
                  <a:lnTo>
                    <a:pt x="85229" y="84996"/>
                  </a:lnTo>
                  <a:lnTo>
                    <a:pt x="56144" y="118813"/>
                  </a:lnTo>
                  <a:lnTo>
                    <a:pt x="32479" y="156845"/>
                  </a:lnTo>
                  <a:lnTo>
                    <a:pt x="14834" y="198493"/>
                  </a:lnTo>
                  <a:lnTo>
                    <a:pt x="3808" y="243161"/>
                  </a:lnTo>
                  <a:lnTo>
                    <a:pt x="0" y="290253"/>
                  </a:lnTo>
                  <a:lnTo>
                    <a:pt x="3808" y="337348"/>
                  </a:lnTo>
                  <a:lnTo>
                    <a:pt x="14834" y="382023"/>
                  </a:lnTo>
                  <a:lnTo>
                    <a:pt x="32479" y="423682"/>
                  </a:lnTo>
                  <a:lnTo>
                    <a:pt x="56144" y="461727"/>
                  </a:lnTo>
                  <a:lnTo>
                    <a:pt x="85229" y="495558"/>
                  </a:lnTo>
                  <a:lnTo>
                    <a:pt x="119136" y="524579"/>
                  </a:lnTo>
                  <a:lnTo>
                    <a:pt x="157266" y="548192"/>
                  </a:lnTo>
                  <a:lnTo>
                    <a:pt x="199018" y="565799"/>
                  </a:lnTo>
                  <a:lnTo>
                    <a:pt x="243796" y="576801"/>
                  </a:lnTo>
                  <a:lnTo>
                    <a:pt x="290998" y="580602"/>
                  </a:lnTo>
                  <a:lnTo>
                    <a:pt x="338199" y="576801"/>
                  </a:lnTo>
                  <a:lnTo>
                    <a:pt x="382975" y="565799"/>
                  </a:lnTo>
                  <a:lnTo>
                    <a:pt x="424727" y="548192"/>
                  </a:lnTo>
                  <a:lnTo>
                    <a:pt x="462856" y="524579"/>
                  </a:lnTo>
                  <a:lnTo>
                    <a:pt x="496763" y="495558"/>
                  </a:lnTo>
                  <a:lnTo>
                    <a:pt x="525849" y="461727"/>
                  </a:lnTo>
                  <a:lnTo>
                    <a:pt x="549515" y="423682"/>
                  </a:lnTo>
                  <a:lnTo>
                    <a:pt x="567161" y="382023"/>
                  </a:lnTo>
                  <a:lnTo>
                    <a:pt x="578187" y="337348"/>
                  </a:lnTo>
                  <a:lnTo>
                    <a:pt x="581996" y="290253"/>
                  </a:lnTo>
                  <a:lnTo>
                    <a:pt x="578187" y="243161"/>
                  </a:lnTo>
                  <a:lnTo>
                    <a:pt x="567161" y="198493"/>
                  </a:lnTo>
                  <a:lnTo>
                    <a:pt x="549515" y="156845"/>
                  </a:lnTo>
                  <a:lnTo>
                    <a:pt x="525849" y="118813"/>
                  </a:lnTo>
                  <a:lnTo>
                    <a:pt x="496763" y="84996"/>
                  </a:lnTo>
                  <a:lnTo>
                    <a:pt x="462856" y="55988"/>
                  </a:lnTo>
                  <a:lnTo>
                    <a:pt x="424727" y="32388"/>
                  </a:lnTo>
                  <a:lnTo>
                    <a:pt x="382974" y="14792"/>
                  </a:lnTo>
                  <a:lnTo>
                    <a:pt x="338199" y="3797"/>
                  </a:lnTo>
                  <a:lnTo>
                    <a:pt x="29099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8710" y="377021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0" y="290253"/>
                  </a:moveTo>
                  <a:lnTo>
                    <a:pt x="3808" y="243161"/>
                  </a:lnTo>
                  <a:lnTo>
                    <a:pt x="14834" y="198493"/>
                  </a:lnTo>
                  <a:lnTo>
                    <a:pt x="32479" y="156845"/>
                  </a:lnTo>
                  <a:lnTo>
                    <a:pt x="56144" y="118813"/>
                  </a:lnTo>
                  <a:lnTo>
                    <a:pt x="85229" y="84996"/>
                  </a:lnTo>
                  <a:lnTo>
                    <a:pt x="119136" y="55988"/>
                  </a:lnTo>
                  <a:lnTo>
                    <a:pt x="157266" y="32388"/>
                  </a:lnTo>
                  <a:lnTo>
                    <a:pt x="199018" y="14792"/>
                  </a:lnTo>
                  <a:lnTo>
                    <a:pt x="243796" y="3797"/>
                  </a:lnTo>
                  <a:lnTo>
                    <a:pt x="290998" y="0"/>
                  </a:lnTo>
                  <a:lnTo>
                    <a:pt x="338199" y="3797"/>
                  </a:lnTo>
                  <a:lnTo>
                    <a:pt x="382974" y="14792"/>
                  </a:lnTo>
                  <a:lnTo>
                    <a:pt x="424727" y="32388"/>
                  </a:lnTo>
                  <a:lnTo>
                    <a:pt x="462856" y="55988"/>
                  </a:lnTo>
                  <a:lnTo>
                    <a:pt x="496763" y="84996"/>
                  </a:lnTo>
                  <a:lnTo>
                    <a:pt x="525849" y="118813"/>
                  </a:lnTo>
                  <a:lnTo>
                    <a:pt x="549515" y="156845"/>
                  </a:lnTo>
                  <a:lnTo>
                    <a:pt x="567161" y="198493"/>
                  </a:lnTo>
                  <a:lnTo>
                    <a:pt x="578187" y="243161"/>
                  </a:lnTo>
                  <a:lnTo>
                    <a:pt x="581996" y="290253"/>
                  </a:lnTo>
                  <a:lnTo>
                    <a:pt x="578187" y="337348"/>
                  </a:lnTo>
                  <a:lnTo>
                    <a:pt x="567161" y="382023"/>
                  </a:lnTo>
                  <a:lnTo>
                    <a:pt x="549515" y="423682"/>
                  </a:lnTo>
                  <a:lnTo>
                    <a:pt x="525849" y="461727"/>
                  </a:lnTo>
                  <a:lnTo>
                    <a:pt x="496763" y="495558"/>
                  </a:lnTo>
                  <a:lnTo>
                    <a:pt x="462856" y="524579"/>
                  </a:lnTo>
                  <a:lnTo>
                    <a:pt x="424727" y="548192"/>
                  </a:lnTo>
                  <a:lnTo>
                    <a:pt x="382975" y="565799"/>
                  </a:lnTo>
                  <a:lnTo>
                    <a:pt x="338199" y="576801"/>
                  </a:lnTo>
                  <a:lnTo>
                    <a:pt x="290998" y="580602"/>
                  </a:lnTo>
                  <a:lnTo>
                    <a:pt x="243796" y="576801"/>
                  </a:lnTo>
                  <a:lnTo>
                    <a:pt x="199018" y="565799"/>
                  </a:lnTo>
                  <a:lnTo>
                    <a:pt x="157266" y="548192"/>
                  </a:lnTo>
                  <a:lnTo>
                    <a:pt x="119136" y="524579"/>
                  </a:lnTo>
                  <a:lnTo>
                    <a:pt x="85229" y="495558"/>
                  </a:lnTo>
                  <a:lnTo>
                    <a:pt x="56144" y="461727"/>
                  </a:lnTo>
                  <a:lnTo>
                    <a:pt x="32479" y="423682"/>
                  </a:lnTo>
                  <a:lnTo>
                    <a:pt x="14834" y="382023"/>
                  </a:lnTo>
                  <a:lnTo>
                    <a:pt x="3808" y="337348"/>
                  </a:lnTo>
                  <a:lnTo>
                    <a:pt x="0" y="290253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5640" y="3731845"/>
            <a:ext cx="289560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spc="20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37808" y="2728420"/>
            <a:ext cx="656590" cy="2701925"/>
            <a:chOff x="2037808" y="2728420"/>
            <a:chExt cx="656590" cy="2701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7808" y="2728420"/>
              <a:ext cx="656275" cy="6594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73063" y="2749126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290941" y="0"/>
                  </a:moveTo>
                  <a:lnTo>
                    <a:pt x="243760" y="3797"/>
                  </a:lnTo>
                  <a:lnTo>
                    <a:pt x="198999" y="14792"/>
                  </a:lnTo>
                  <a:lnTo>
                    <a:pt x="157258" y="32388"/>
                  </a:lnTo>
                  <a:lnTo>
                    <a:pt x="119136" y="55988"/>
                  </a:lnTo>
                  <a:lnTo>
                    <a:pt x="85232" y="84996"/>
                  </a:lnTo>
                  <a:lnTo>
                    <a:pt x="56148" y="118813"/>
                  </a:lnTo>
                  <a:lnTo>
                    <a:pt x="32483" y="156845"/>
                  </a:lnTo>
                  <a:lnTo>
                    <a:pt x="14837" y="198493"/>
                  </a:lnTo>
                  <a:lnTo>
                    <a:pt x="3809" y="243161"/>
                  </a:lnTo>
                  <a:lnTo>
                    <a:pt x="0" y="290253"/>
                  </a:lnTo>
                  <a:lnTo>
                    <a:pt x="3809" y="337348"/>
                  </a:lnTo>
                  <a:lnTo>
                    <a:pt x="14837" y="382023"/>
                  </a:lnTo>
                  <a:lnTo>
                    <a:pt x="32483" y="423682"/>
                  </a:lnTo>
                  <a:lnTo>
                    <a:pt x="56148" y="461727"/>
                  </a:lnTo>
                  <a:lnTo>
                    <a:pt x="85232" y="495558"/>
                  </a:lnTo>
                  <a:lnTo>
                    <a:pt x="119136" y="524579"/>
                  </a:lnTo>
                  <a:lnTo>
                    <a:pt x="157258" y="548192"/>
                  </a:lnTo>
                  <a:lnTo>
                    <a:pt x="198999" y="565799"/>
                  </a:lnTo>
                  <a:lnTo>
                    <a:pt x="243760" y="576801"/>
                  </a:lnTo>
                  <a:lnTo>
                    <a:pt x="290941" y="580602"/>
                  </a:lnTo>
                  <a:lnTo>
                    <a:pt x="338147" y="576801"/>
                  </a:lnTo>
                  <a:lnTo>
                    <a:pt x="382928" y="565799"/>
                  </a:lnTo>
                  <a:lnTo>
                    <a:pt x="424685" y="548192"/>
                  </a:lnTo>
                  <a:lnTo>
                    <a:pt x="462820" y="524579"/>
                  </a:lnTo>
                  <a:lnTo>
                    <a:pt x="496732" y="495558"/>
                  </a:lnTo>
                  <a:lnTo>
                    <a:pt x="525821" y="461727"/>
                  </a:lnTo>
                  <a:lnTo>
                    <a:pt x="549490" y="423682"/>
                  </a:lnTo>
                  <a:lnTo>
                    <a:pt x="567139" y="382023"/>
                  </a:lnTo>
                  <a:lnTo>
                    <a:pt x="578167" y="337348"/>
                  </a:lnTo>
                  <a:lnTo>
                    <a:pt x="581976" y="290253"/>
                  </a:lnTo>
                  <a:lnTo>
                    <a:pt x="578167" y="243161"/>
                  </a:lnTo>
                  <a:lnTo>
                    <a:pt x="567138" y="198493"/>
                  </a:lnTo>
                  <a:lnTo>
                    <a:pt x="549490" y="156845"/>
                  </a:lnTo>
                  <a:lnTo>
                    <a:pt x="525821" y="118813"/>
                  </a:lnTo>
                  <a:lnTo>
                    <a:pt x="496732" y="84996"/>
                  </a:lnTo>
                  <a:lnTo>
                    <a:pt x="462820" y="55988"/>
                  </a:lnTo>
                  <a:lnTo>
                    <a:pt x="424685" y="32388"/>
                  </a:lnTo>
                  <a:lnTo>
                    <a:pt x="382928" y="14792"/>
                  </a:lnTo>
                  <a:lnTo>
                    <a:pt x="338146" y="3797"/>
                  </a:lnTo>
                  <a:lnTo>
                    <a:pt x="29094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3063" y="2749126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0" y="290253"/>
                  </a:moveTo>
                  <a:lnTo>
                    <a:pt x="3809" y="243161"/>
                  </a:lnTo>
                  <a:lnTo>
                    <a:pt x="14837" y="198493"/>
                  </a:lnTo>
                  <a:lnTo>
                    <a:pt x="32483" y="156845"/>
                  </a:lnTo>
                  <a:lnTo>
                    <a:pt x="56148" y="118813"/>
                  </a:lnTo>
                  <a:lnTo>
                    <a:pt x="85232" y="84996"/>
                  </a:lnTo>
                  <a:lnTo>
                    <a:pt x="119136" y="55988"/>
                  </a:lnTo>
                  <a:lnTo>
                    <a:pt x="157258" y="32388"/>
                  </a:lnTo>
                  <a:lnTo>
                    <a:pt x="198999" y="14792"/>
                  </a:lnTo>
                  <a:lnTo>
                    <a:pt x="243760" y="3797"/>
                  </a:lnTo>
                  <a:lnTo>
                    <a:pt x="290941" y="0"/>
                  </a:lnTo>
                  <a:lnTo>
                    <a:pt x="338146" y="3797"/>
                  </a:lnTo>
                  <a:lnTo>
                    <a:pt x="382928" y="14792"/>
                  </a:lnTo>
                  <a:lnTo>
                    <a:pt x="424685" y="32388"/>
                  </a:lnTo>
                  <a:lnTo>
                    <a:pt x="462820" y="55988"/>
                  </a:lnTo>
                  <a:lnTo>
                    <a:pt x="496732" y="84996"/>
                  </a:lnTo>
                  <a:lnTo>
                    <a:pt x="525821" y="118813"/>
                  </a:lnTo>
                  <a:lnTo>
                    <a:pt x="549490" y="156845"/>
                  </a:lnTo>
                  <a:lnTo>
                    <a:pt x="567138" y="198493"/>
                  </a:lnTo>
                  <a:lnTo>
                    <a:pt x="578167" y="243161"/>
                  </a:lnTo>
                  <a:lnTo>
                    <a:pt x="581976" y="290253"/>
                  </a:lnTo>
                  <a:lnTo>
                    <a:pt x="578167" y="337348"/>
                  </a:lnTo>
                  <a:lnTo>
                    <a:pt x="567139" y="382023"/>
                  </a:lnTo>
                  <a:lnTo>
                    <a:pt x="549490" y="423682"/>
                  </a:lnTo>
                  <a:lnTo>
                    <a:pt x="525821" y="461727"/>
                  </a:lnTo>
                  <a:lnTo>
                    <a:pt x="496732" y="495558"/>
                  </a:lnTo>
                  <a:lnTo>
                    <a:pt x="462820" y="524579"/>
                  </a:lnTo>
                  <a:lnTo>
                    <a:pt x="424685" y="548192"/>
                  </a:lnTo>
                  <a:lnTo>
                    <a:pt x="382928" y="565799"/>
                  </a:lnTo>
                  <a:lnTo>
                    <a:pt x="338147" y="576801"/>
                  </a:lnTo>
                  <a:lnTo>
                    <a:pt x="290941" y="580602"/>
                  </a:lnTo>
                  <a:lnTo>
                    <a:pt x="243760" y="576801"/>
                  </a:lnTo>
                  <a:lnTo>
                    <a:pt x="198999" y="565799"/>
                  </a:lnTo>
                  <a:lnTo>
                    <a:pt x="157258" y="548192"/>
                  </a:lnTo>
                  <a:lnTo>
                    <a:pt x="119136" y="524579"/>
                  </a:lnTo>
                  <a:lnTo>
                    <a:pt x="85232" y="495558"/>
                  </a:lnTo>
                  <a:lnTo>
                    <a:pt x="56148" y="461727"/>
                  </a:lnTo>
                  <a:lnTo>
                    <a:pt x="32483" y="423682"/>
                  </a:lnTo>
                  <a:lnTo>
                    <a:pt x="14837" y="382023"/>
                  </a:lnTo>
                  <a:lnTo>
                    <a:pt x="3809" y="337348"/>
                  </a:lnTo>
                  <a:lnTo>
                    <a:pt x="0" y="290253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7809" y="4770578"/>
              <a:ext cx="656275" cy="6594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73063" y="479127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290941" y="0"/>
                  </a:moveTo>
                  <a:lnTo>
                    <a:pt x="243760" y="3799"/>
                  </a:lnTo>
                  <a:lnTo>
                    <a:pt x="198999" y="14800"/>
                  </a:lnTo>
                  <a:lnTo>
                    <a:pt x="157258" y="32404"/>
                  </a:lnTo>
                  <a:lnTo>
                    <a:pt x="119136" y="56014"/>
                  </a:lnTo>
                  <a:lnTo>
                    <a:pt x="85232" y="85031"/>
                  </a:lnTo>
                  <a:lnTo>
                    <a:pt x="56148" y="118858"/>
                  </a:lnTo>
                  <a:lnTo>
                    <a:pt x="32483" y="156898"/>
                  </a:lnTo>
                  <a:lnTo>
                    <a:pt x="14837" y="198551"/>
                  </a:lnTo>
                  <a:lnTo>
                    <a:pt x="3809" y="243221"/>
                  </a:lnTo>
                  <a:lnTo>
                    <a:pt x="0" y="290310"/>
                  </a:lnTo>
                  <a:lnTo>
                    <a:pt x="3809" y="337399"/>
                  </a:lnTo>
                  <a:lnTo>
                    <a:pt x="14837" y="382069"/>
                  </a:lnTo>
                  <a:lnTo>
                    <a:pt x="32483" y="423723"/>
                  </a:lnTo>
                  <a:lnTo>
                    <a:pt x="56148" y="461762"/>
                  </a:lnTo>
                  <a:lnTo>
                    <a:pt x="85232" y="495589"/>
                  </a:lnTo>
                  <a:lnTo>
                    <a:pt x="119136" y="524606"/>
                  </a:lnTo>
                  <a:lnTo>
                    <a:pt x="157258" y="548216"/>
                  </a:lnTo>
                  <a:lnTo>
                    <a:pt x="198999" y="565820"/>
                  </a:lnTo>
                  <a:lnTo>
                    <a:pt x="243760" y="576821"/>
                  </a:lnTo>
                  <a:lnTo>
                    <a:pt x="290941" y="580621"/>
                  </a:lnTo>
                  <a:lnTo>
                    <a:pt x="338147" y="576821"/>
                  </a:lnTo>
                  <a:lnTo>
                    <a:pt x="382928" y="565820"/>
                  </a:lnTo>
                  <a:lnTo>
                    <a:pt x="424685" y="548216"/>
                  </a:lnTo>
                  <a:lnTo>
                    <a:pt x="462820" y="524606"/>
                  </a:lnTo>
                  <a:lnTo>
                    <a:pt x="496732" y="495589"/>
                  </a:lnTo>
                  <a:lnTo>
                    <a:pt x="525821" y="461762"/>
                  </a:lnTo>
                  <a:lnTo>
                    <a:pt x="549490" y="423723"/>
                  </a:lnTo>
                  <a:lnTo>
                    <a:pt x="567139" y="382069"/>
                  </a:lnTo>
                  <a:lnTo>
                    <a:pt x="578167" y="337399"/>
                  </a:lnTo>
                  <a:lnTo>
                    <a:pt x="581976" y="290310"/>
                  </a:lnTo>
                  <a:lnTo>
                    <a:pt x="578167" y="243221"/>
                  </a:lnTo>
                  <a:lnTo>
                    <a:pt x="567138" y="198551"/>
                  </a:lnTo>
                  <a:lnTo>
                    <a:pt x="549490" y="156898"/>
                  </a:lnTo>
                  <a:lnTo>
                    <a:pt x="525821" y="118858"/>
                  </a:lnTo>
                  <a:lnTo>
                    <a:pt x="496732" y="85031"/>
                  </a:lnTo>
                  <a:lnTo>
                    <a:pt x="462820" y="56014"/>
                  </a:lnTo>
                  <a:lnTo>
                    <a:pt x="424685" y="32404"/>
                  </a:lnTo>
                  <a:lnTo>
                    <a:pt x="382928" y="14800"/>
                  </a:lnTo>
                  <a:lnTo>
                    <a:pt x="338146" y="3799"/>
                  </a:lnTo>
                  <a:lnTo>
                    <a:pt x="29094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3063" y="479127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4" h="581025">
                  <a:moveTo>
                    <a:pt x="0" y="290310"/>
                  </a:moveTo>
                  <a:lnTo>
                    <a:pt x="3809" y="243221"/>
                  </a:lnTo>
                  <a:lnTo>
                    <a:pt x="14837" y="198551"/>
                  </a:lnTo>
                  <a:lnTo>
                    <a:pt x="32483" y="156898"/>
                  </a:lnTo>
                  <a:lnTo>
                    <a:pt x="56148" y="118858"/>
                  </a:lnTo>
                  <a:lnTo>
                    <a:pt x="85232" y="85031"/>
                  </a:lnTo>
                  <a:lnTo>
                    <a:pt x="119136" y="56014"/>
                  </a:lnTo>
                  <a:lnTo>
                    <a:pt x="157258" y="32404"/>
                  </a:lnTo>
                  <a:lnTo>
                    <a:pt x="198999" y="14800"/>
                  </a:lnTo>
                  <a:lnTo>
                    <a:pt x="243760" y="3799"/>
                  </a:lnTo>
                  <a:lnTo>
                    <a:pt x="290941" y="0"/>
                  </a:lnTo>
                  <a:lnTo>
                    <a:pt x="338146" y="3799"/>
                  </a:lnTo>
                  <a:lnTo>
                    <a:pt x="382928" y="14800"/>
                  </a:lnTo>
                  <a:lnTo>
                    <a:pt x="424685" y="32404"/>
                  </a:lnTo>
                  <a:lnTo>
                    <a:pt x="462820" y="56014"/>
                  </a:lnTo>
                  <a:lnTo>
                    <a:pt x="496732" y="85031"/>
                  </a:lnTo>
                  <a:lnTo>
                    <a:pt x="525821" y="118858"/>
                  </a:lnTo>
                  <a:lnTo>
                    <a:pt x="549490" y="156898"/>
                  </a:lnTo>
                  <a:lnTo>
                    <a:pt x="567138" y="198551"/>
                  </a:lnTo>
                  <a:lnTo>
                    <a:pt x="578167" y="243221"/>
                  </a:lnTo>
                  <a:lnTo>
                    <a:pt x="581976" y="290310"/>
                  </a:lnTo>
                  <a:lnTo>
                    <a:pt x="578167" y="337399"/>
                  </a:lnTo>
                  <a:lnTo>
                    <a:pt x="567139" y="382069"/>
                  </a:lnTo>
                  <a:lnTo>
                    <a:pt x="549490" y="423723"/>
                  </a:lnTo>
                  <a:lnTo>
                    <a:pt x="525821" y="461762"/>
                  </a:lnTo>
                  <a:lnTo>
                    <a:pt x="496732" y="495589"/>
                  </a:lnTo>
                  <a:lnTo>
                    <a:pt x="462820" y="524606"/>
                  </a:lnTo>
                  <a:lnTo>
                    <a:pt x="424685" y="548216"/>
                  </a:lnTo>
                  <a:lnTo>
                    <a:pt x="382928" y="565820"/>
                  </a:lnTo>
                  <a:lnTo>
                    <a:pt x="338147" y="576821"/>
                  </a:lnTo>
                  <a:lnTo>
                    <a:pt x="290941" y="580621"/>
                  </a:lnTo>
                  <a:lnTo>
                    <a:pt x="243760" y="576821"/>
                  </a:lnTo>
                  <a:lnTo>
                    <a:pt x="198999" y="565820"/>
                  </a:lnTo>
                  <a:lnTo>
                    <a:pt x="157258" y="548216"/>
                  </a:lnTo>
                  <a:lnTo>
                    <a:pt x="119136" y="524606"/>
                  </a:lnTo>
                  <a:lnTo>
                    <a:pt x="85232" y="495589"/>
                  </a:lnTo>
                  <a:lnTo>
                    <a:pt x="56148" y="461762"/>
                  </a:lnTo>
                  <a:lnTo>
                    <a:pt x="32483" y="423723"/>
                  </a:lnTo>
                  <a:lnTo>
                    <a:pt x="14837" y="382069"/>
                  </a:lnTo>
                  <a:lnTo>
                    <a:pt x="3809" y="337399"/>
                  </a:lnTo>
                  <a:lnTo>
                    <a:pt x="0" y="290310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31421" y="4754569"/>
            <a:ext cx="268605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spc="20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14236" y="2728420"/>
            <a:ext cx="656590" cy="2701925"/>
            <a:chOff x="3914236" y="2728420"/>
            <a:chExt cx="656590" cy="270192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4236" y="2728420"/>
              <a:ext cx="656275" cy="6594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49490" y="2749126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290941" y="0"/>
                  </a:moveTo>
                  <a:lnTo>
                    <a:pt x="243760" y="3797"/>
                  </a:lnTo>
                  <a:lnTo>
                    <a:pt x="198999" y="14792"/>
                  </a:lnTo>
                  <a:lnTo>
                    <a:pt x="157258" y="32388"/>
                  </a:lnTo>
                  <a:lnTo>
                    <a:pt x="119136" y="55988"/>
                  </a:lnTo>
                  <a:lnTo>
                    <a:pt x="85232" y="84996"/>
                  </a:lnTo>
                  <a:lnTo>
                    <a:pt x="56148" y="118813"/>
                  </a:lnTo>
                  <a:lnTo>
                    <a:pt x="32483" y="156845"/>
                  </a:lnTo>
                  <a:lnTo>
                    <a:pt x="14837" y="198493"/>
                  </a:lnTo>
                  <a:lnTo>
                    <a:pt x="3809" y="243161"/>
                  </a:lnTo>
                  <a:lnTo>
                    <a:pt x="0" y="290253"/>
                  </a:lnTo>
                  <a:lnTo>
                    <a:pt x="3809" y="337348"/>
                  </a:lnTo>
                  <a:lnTo>
                    <a:pt x="14837" y="382023"/>
                  </a:lnTo>
                  <a:lnTo>
                    <a:pt x="32483" y="423682"/>
                  </a:lnTo>
                  <a:lnTo>
                    <a:pt x="56148" y="461727"/>
                  </a:lnTo>
                  <a:lnTo>
                    <a:pt x="85232" y="495558"/>
                  </a:lnTo>
                  <a:lnTo>
                    <a:pt x="119136" y="524579"/>
                  </a:lnTo>
                  <a:lnTo>
                    <a:pt x="157258" y="548192"/>
                  </a:lnTo>
                  <a:lnTo>
                    <a:pt x="198999" y="565799"/>
                  </a:lnTo>
                  <a:lnTo>
                    <a:pt x="243760" y="576801"/>
                  </a:lnTo>
                  <a:lnTo>
                    <a:pt x="290941" y="580602"/>
                  </a:lnTo>
                  <a:lnTo>
                    <a:pt x="338147" y="576801"/>
                  </a:lnTo>
                  <a:lnTo>
                    <a:pt x="382928" y="565799"/>
                  </a:lnTo>
                  <a:lnTo>
                    <a:pt x="424685" y="548192"/>
                  </a:lnTo>
                  <a:lnTo>
                    <a:pt x="462820" y="524579"/>
                  </a:lnTo>
                  <a:lnTo>
                    <a:pt x="496732" y="495558"/>
                  </a:lnTo>
                  <a:lnTo>
                    <a:pt x="525821" y="461727"/>
                  </a:lnTo>
                  <a:lnTo>
                    <a:pt x="549490" y="423682"/>
                  </a:lnTo>
                  <a:lnTo>
                    <a:pt x="567139" y="382023"/>
                  </a:lnTo>
                  <a:lnTo>
                    <a:pt x="578167" y="337348"/>
                  </a:lnTo>
                  <a:lnTo>
                    <a:pt x="581976" y="290253"/>
                  </a:lnTo>
                  <a:lnTo>
                    <a:pt x="578167" y="243161"/>
                  </a:lnTo>
                  <a:lnTo>
                    <a:pt x="567138" y="198493"/>
                  </a:lnTo>
                  <a:lnTo>
                    <a:pt x="549490" y="156845"/>
                  </a:lnTo>
                  <a:lnTo>
                    <a:pt x="525821" y="118813"/>
                  </a:lnTo>
                  <a:lnTo>
                    <a:pt x="496732" y="84996"/>
                  </a:lnTo>
                  <a:lnTo>
                    <a:pt x="462820" y="55988"/>
                  </a:lnTo>
                  <a:lnTo>
                    <a:pt x="424685" y="32388"/>
                  </a:lnTo>
                  <a:lnTo>
                    <a:pt x="382928" y="14792"/>
                  </a:lnTo>
                  <a:lnTo>
                    <a:pt x="338146" y="3797"/>
                  </a:lnTo>
                  <a:lnTo>
                    <a:pt x="29094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9490" y="2749126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0" y="290253"/>
                  </a:moveTo>
                  <a:lnTo>
                    <a:pt x="3809" y="243161"/>
                  </a:lnTo>
                  <a:lnTo>
                    <a:pt x="14837" y="198493"/>
                  </a:lnTo>
                  <a:lnTo>
                    <a:pt x="32483" y="156845"/>
                  </a:lnTo>
                  <a:lnTo>
                    <a:pt x="56148" y="118813"/>
                  </a:lnTo>
                  <a:lnTo>
                    <a:pt x="85232" y="84996"/>
                  </a:lnTo>
                  <a:lnTo>
                    <a:pt x="119136" y="55988"/>
                  </a:lnTo>
                  <a:lnTo>
                    <a:pt x="157258" y="32388"/>
                  </a:lnTo>
                  <a:lnTo>
                    <a:pt x="198999" y="14792"/>
                  </a:lnTo>
                  <a:lnTo>
                    <a:pt x="243760" y="3797"/>
                  </a:lnTo>
                  <a:lnTo>
                    <a:pt x="290941" y="0"/>
                  </a:lnTo>
                  <a:lnTo>
                    <a:pt x="338146" y="3797"/>
                  </a:lnTo>
                  <a:lnTo>
                    <a:pt x="382928" y="14792"/>
                  </a:lnTo>
                  <a:lnTo>
                    <a:pt x="424685" y="32388"/>
                  </a:lnTo>
                  <a:lnTo>
                    <a:pt x="462820" y="55988"/>
                  </a:lnTo>
                  <a:lnTo>
                    <a:pt x="496732" y="84996"/>
                  </a:lnTo>
                  <a:lnTo>
                    <a:pt x="525821" y="118813"/>
                  </a:lnTo>
                  <a:lnTo>
                    <a:pt x="549490" y="156845"/>
                  </a:lnTo>
                  <a:lnTo>
                    <a:pt x="567138" y="198493"/>
                  </a:lnTo>
                  <a:lnTo>
                    <a:pt x="578167" y="243161"/>
                  </a:lnTo>
                  <a:lnTo>
                    <a:pt x="581976" y="290253"/>
                  </a:lnTo>
                  <a:lnTo>
                    <a:pt x="578167" y="337348"/>
                  </a:lnTo>
                  <a:lnTo>
                    <a:pt x="567139" y="382023"/>
                  </a:lnTo>
                  <a:lnTo>
                    <a:pt x="549490" y="423682"/>
                  </a:lnTo>
                  <a:lnTo>
                    <a:pt x="525821" y="461727"/>
                  </a:lnTo>
                  <a:lnTo>
                    <a:pt x="496732" y="495558"/>
                  </a:lnTo>
                  <a:lnTo>
                    <a:pt x="462820" y="524579"/>
                  </a:lnTo>
                  <a:lnTo>
                    <a:pt x="424685" y="548192"/>
                  </a:lnTo>
                  <a:lnTo>
                    <a:pt x="382928" y="565799"/>
                  </a:lnTo>
                  <a:lnTo>
                    <a:pt x="338147" y="576801"/>
                  </a:lnTo>
                  <a:lnTo>
                    <a:pt x="290941" y="580602"/>
                  </a:lnTo>
                  <a:lnTo>
                    <a:pt x="243760" y="576801"/>
                  </a:lnTo>
                  <a:lnTo>
                    <a:pt x="198999" y="565799"/>
                  </a:lnTo>
                  <a:lnTo>
                    <a:pt x="157258" y="548192"/>
                  </a:lnTo>
                  <a:lnTo>
                    <a:pt x="119136" y="524579"/>
                  </a:lnTo>
                  <a:lnTo>
                    <a:pt x="85232" y="495558"/>
                  </a:lnTo>
                  <a:lnTo>
                    <a:pt x="56148" y="461727"/>
                  </a:lnTo>
                  <a:lnTo>
                    <a:pt x="32483" y="423682"/>
                  </a:lnTo>
                  <a:lnTo>
                    <a:pt x="14837" y="382023"/>
                  </a:lnTo>
                  <a:lnTo>
                    <a:pt x="3809" y="337348"/>
                  </a:lnTo>
                  <a:lnTo>
                    <a:pt x="0" y="290253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4236" y="4770578"/>
              <a:ext cx="656275" cy="6594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49490" y="479127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290941" y="0"/>
                  </a:moveTo>
                  <a:lnTo>
                    <a:pt x="243760" y="3799"/>
                  </a:lnTo>
                  <a:lnTo>
                    <a:pt x="198999" y="14800"/>
                  </a:lnTo>
                  <a:lnTo>
                    <a:pt x="157258" y="32404"/>
                  </a:lnTo>
                  <a:lnTo>
                    <a:pt x="119136" y="56014"/>
                  </a:lnTo>
                  <a:lnTo>
                    <a:pt x="85232" y="85031"/>
                  </a:lnTo>
                  <a:lnTo>
                    <a:pt x="56148" y="118858"/>
                  </a:lnTo>
                  <a:lnTo>
                    <a:pt x="32483" y="156898"/>
                  </a:lnTo>
                  <a:lnTo>
                    <a:pt x="14837" y="198551"/>
                  </a:lnTo>
                  <a:lnTo>
                    <a:pt x="3809" y="243221"/>
                  </a:lnTo>
                  <a:lnTo>
                    <a:pt x="0" y="290310"/>
                  </a:lnTo>
                  <a:lnTo>
                    <a:pt x="3809" y="337399"/>
                  </a:lnTo>
                  <a:lnTo>
                    <a:pt x="14837" y="382069"/>
                  </a:lnTo>
                  <a:lnTo>
                    <a:pt x="32483" y="423723"/>
                  </a:lnTo>
                  <a:lnTo>
                    <a:pt x="56148" y="461762"/>
                  </a:lnTo>
                  <a:lnTo>
                    <a:pt x="85232" y="495589"/>
                  </a:lnTo>
                  <a:lnTo>
                    <a:pt x="119136" y="524606"/>
                  </a:lnTo>
                  <a:lnTo>
                    <a:pt x="157258" y="548216"/>
                  </a:lnTo>
                  <a:lnTo>
                    <a:pt x="198999" y="565820"/>
                  </a:lnTo>
                  <a:lnTo>
                    <a:pt x="243760" y="576821"/>
                  </a:lnTo>
                  <a:lnTo>
                    <a:pt x="290941" y="580621"/>
                  </a:lnTo>
                  <a:lnTo>
                    <a:pt x="338147" y="576821"/>
                  </a:lnTo>
                  <a:lnTo>
                    <a:pt x="382928" y="565820"/>
                  </a:lnTo>
                  <a:lnTo>
                    <a:pt x="424685" y="548216"/>
                  </a:lnTo>
                  <a:lnTo>
                    <a:pt x="462820" y="524606"/>
                  </a:lnTo>
                  <a:lnTo>
                    <a:pt x="496732" y="495589"/>
                  </a:lnTo>
                  <a:lnTo>
                    <a:pt x="525821" y="461762"/>
                  </a:lnTo>
                  <a:lnTo>
                    <a:pt x="549490" y="423723"/>
                  </a:lnTo>
                  <a:lnTo>
                    <a:pt x="567139" y="382069"/>
                  </a:lnTo>
                  <a:lnTo>
                    <a:pt x="578167" y="337399"/>
                  </a:lnTo>
                  <a:lnTo>
                    <a:pt x="581976" y="290310"/>
                  </a:lnTo>
                  <a:lnTo>
                    <a:pt x="578167" y="243221"/>
                  </a:lnTo>
                  <a:lnTo>
                    <a:pt x="567138" y="198551"/>
                  </a:lnTo>
                  <a:lnTo>
                    <a:pt x="549490" y="156898"/>
                  </a:lnTo>
                  <a:lnTo>
                    <a:pt x="525821" y="118858"/>
                  </a:lnTo>
                  <a:lnTo>
                    <a:pt x="496732" y="85031"/>
                  </a:lnTo>
                  <a:lnTo>
                    <a:pt x="462820" y="56014"/>
                  </a:lnTo>
                  <a:lnTo>
                    <a:pt x="424685" y="32404"/>
                  </a:lnTo>
                  <a:lnTo>
                    <a:pt x="382928" y="14800"/>
                  </a:lnTo>
                  <a:lnTo>
                    <a:pt x="338146" y="3799"/>
                  </a:lnTo>
                  <a:lnTo>
                    <a:pt x="29094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49490" y="479127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0" y="290310"/>
                  </a:moveTo>
                  <a:lnTo>
                    <a:pt x="3809" y="243221"/>
                  </a:lnTo>
                  <a:lnTo>
                    <a:pt x="14837" y="198551"/>
                  </a:lnTo>
                  <a:lnTo>
                    <a:pt x="32483" y="156898"/>
                  </a:lnTo>
                  <a:lnTo>
                    <a:pt x="56148" y="118858"/>
                  </a:lnTo>
                  <a:lnTo>
                    <a:pt x="85232" y="85031"/>
                  </a:lnTo>
                  <a:lnTo>
                    <a:pt x="119136" y="56014"/>
                  </a:lnTo>
                  <a:lnTo>
                    <a:pt x="157258" y="32404"/>
                  </a:lnTo>
                  <a:lnTo>
                    <a:pt x="198999" y="14800"/>
                  </a:lnTo>
                  <a:lnTo>
                    <a:pt x="243760" y="3799"/>
                  </a:lnTo>
                  <a:lnTo>
                    <a:pt x="290941" y="0"/>
                  </a:lnTo>
                  <a:lnTo>
                    <a:pt x="338146" y="3799"/>
                  </a:lnTo>
                  <a:lnTo>
                    <a:pt x="382928" y="14800"/>
                  </a:lnTo>
                  <a:lnTo>
                    <a:pt x="424685" y="32404"/>
                  </a:lnTo>
                  <a:lnTo>
                    <a:pt x="462820" y="56014"/>
                  </a:lnTo>
                  <a:lnTo>
                    <a:pt x="496732" y="85031"/>
                  </a:lnTo>
                  <a:lnTo>
                    <a:pt x="525821" y="118858"/>
                  </a:lnTo>
                  <a:lnTo>
                    <a:pt x="549490" y="156898"/>
                  </a:lnTo>
                  <a:lnTo>
                    <a:pt x="567138" y="198551"/>
                  </a:lnTo>
                  <a:lnTo>
                    <a:pt x="578167" y="243221"/>
                  </a:lnTo>
                  <a:lnTo>
                    <a:pt x="581976" y="290310"/>
                  </a:lnTo>
                  <a:lnTo>
                    <a:pt x="578167" y="337399"/>
                  </a:lnTo>
                  <a:lnTo>
                    <a:pt x="567139" y="382069"/>
                  </a:lnTo>
                  <a:lnTo>
                    <a:pt x="549490" y="423723"/>
                  </a:lnTo>
                  <a:lnTo>
                    <a:pt x="525821" y="461762"/>
                  </a:lnTo>
                  <a:lnTo>
                    <a:pt x="496732" y="495589"/>
                  </a:lnTo>
                  <a:lnTo>
                    <a:pt x="462820" y="524606"/>
                  </a:lnTo>
                  <a:lnTo>
                    <a:pt x="424685" y="548216"/>
                  </a:lnTo>
                  <a:lnTo>
                    <a:pt x="382928" y="565820"/>
                  </a:lnTo>
                  <a:lnTo>
                    <a:pt x="338147" y="576821"/>
                  </a:lnTo>
                  <a:lnTo>
                    <a:pt x="290941" y="580621"/>
                  </a:lnTo>
                  <a:lnTo>
                    <a:pt x="243760" y="576821"/>
                  </a:lnTo>
                  <a:lnTo>
                    <a:pt x="198999" y="565820"/>
                  </a:lnTo>
                  <a:lnTo>
                    <a:pt x="157258" y="548216"/>
                  </a:lnTo>
                  <a:lnTo>
                    <a:pt x="119136" y="524606"/>
                  </a:lnTo>
                  <a:lnTo>
                    <a:pt x="85232" y="495589"/>
                  </a:lnTo>
                  <a:lnTo>
                    <a:pt x="56148" y="461762"/>
                  </a:lnTo>
                  <a:lnTo>
                    <a:pt x="32483" y="423723"/>
                  </a:lnTo>
                  <a:lnTo>
                    <a:pt x="14837" y="382069"/>
                  </a:lnTo>
                  <a:lnTo>
                    <a:pt x="3809" y="337399"/>
                  </a:lnTo>
                  <a:lnTo>
                    <a:pt x="0" y="290310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119694" y="4754569"/>
            <a:ext cx="248285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spc="15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59956" y="3749509"/>
            <a:ext cx="656590" cy="659765"/>
            <a:chOff x="5259956" y="3749509"/>
            <a:chExt cx="656590" cy="65976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9956" y="3749509"/>
              <a:ext cx="656275" cy="6594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295211" y="377021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290941" y="0"/>
                  </a:moveTo>
                  <a:lnTo>
                    <a:pt x="243760" y="3797"/>
                  </a:lnTo>
                  <a:lnTo>
                    <a:pt x="198999" y="14792"/>
                  </a:lnTo>
                  <a:lnTo>
                    <a:pt x="157258" y="32388"/>
                  </a:lnTo>
                  <a:lnTo>
                    <a:pt x="119136" y="55988"/>
                  </a:lnTo>
                  <a:lnTo>
                    <a:pt x="85232" y="84996"/>
                  </a:lnTo>
                  <a:lnTo>
                    <a:pt x="56148" y="118813"/>
                  </a:lnTo>
                  <a:lnTo>
                    <a:pt x="32483" y="156845"/>
                  </a:lnTo>
                  <a:lnTo>
                    <a:pt x="14837" y="198493"/>
                  </a:lnTo>
                  <a:lnTo>
                    <a:pt x="3809" y="243161"/>
                  </a:lnTo>
                  <a:lnTo>
                    <a:pt x="0" y="290253"/>
                  </a:lnTo>
                  <a:lnTo>
                    <a:pt x="3809" y="337348"/>
                  </a:lnTo>
                  <a:lnTo>
                    <a:pt x="14837" y="382023"/>
                  </a:lnTo>
                  <a:lnTo>
                    <a:pt x="32483" y="423682"/>
                  </a:lnTo>
                  <a:lnTo>
                    <a:pt x="56148" y="461727"/>
                  </a:lnTo>
                  <a:lnTo>
                    <a:pt x="85232" y="495558"/>
                  </a:lnTo>
                  <a:lnTo>
                    <a:pt x="119136" y="524579"/>
                  </a:lnTo>
                  <a:lnTo>
                    <a:pt x="157258" y="548192"/>
                  </a:lnTo>
                  <a:lnTo>
                    <a:pt x="198999" y="565799"/>
                  </a:lnTo>
                  <a:lnTo>
                    <a:pt x="243760" y="576801"/>
                  </a:lnTo>
                  <a:lnTo>
                    <a:pt x="290941" y="580602"/>
                  </a:lnTo>
                  <a:lnTo>
                    <a:pt x="338147" y="576801"/>
                  </a:lnTo>
                  <a:lnTo>
                    <a:pt x="382928" y="565799"/>
                  </a:lnTo>
                  <a:lnTo>
                    <a:pt x="424685" y="548192"/>
                  </a:lnTo>
                  <a:lnTo>
                    <a:pt x="462820" y="524579"/>
                  </a:lnTo>
                  <a:lnTo>
                    <a:pt x="496732" y="495558"/>
                  </a:lnTo>
                  <a:lnTo>
                    <a:pt x="525821" y="461727"/>
                  </a:lnTo>
                  <a:lnTo>
                    <a:pt x="549490" y="423682"/>
                  </a:lnTo>
                  <a:lnTo>
                    <a:pt x="567139" y="382023"/>
                  </a:lnTo>
                  <a:lnTo>
                    <a:pt x="578167" y="337348"/>
                  </a:lnTo>
                  <a:lnTo>
                    <a:pt x="581976" y="290253"/>
                  </a:lnTo>
                  <a:lnTo>
                    <a:pt x="578167" y="243161"/>
                  </a:lnTo>
                  <a:lnTo>
                    <a:pt x="567138" y="198493"/>
                  </a:lnTo>
                  <a:lnTo>
                    <a:pt x="549490" y="156845"/>
                  </a:lnTo>
                  <a:lnTo>
                    <a:pt x="525821" y="118813"/>
                  </a:lnTo>
                  <a:lnTo>
                    <a:pt x="496732" y="84996"/>
                  </a:lnTo>
                  <a:lnTo>
                    <a:pt x="462820" y="55988"/>
                  </a:lnTo>
                  <a:lnTo>
                    <a:pt x="424685" y="32388"/>
                  </a:lnTo>
                  <a:lnTo>
                    <a:pt x="382928" y="14792"/>
                  </a:lnTo>
                  <a:lnTo>
                    <a:pt x="338146" y="3797"/>
                  </a:lnTo>
                  <a:lnTo>
                    <a:pt x="29094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95211" y="3770214"/>
              <a:ext cx="582295" cy="581025"/>
            </a:xfrm>
            <a:custGeom>
              <a:avLst/>
              <a:gdLst/>
              <a:ahLst/>
              <a:cxnLst/>
              <a:rect l="l" t="t" r="r" b="b"/>
              <a:pathLst>
                <a:path w="582295" h="581025">
                  <a:moveTo>
                    <a:pt x="0" y="290253"/>
                  </a:moveTo>
                  <a:lnTo>
                    <a:pt x="3809" y="243161"/>
                  </a:lnTo>
                  <a:lnTo>
                    <a:pt x="14837" y="198493"/>
                  </a:lnTo>
                  <a:lnTo>
                    <a:pt x="32483" y="156845"/>
                  </a:lnTo>
                  <a:lnTo>
                    <a:pt x="56148" y="118813"/>
                  </a:lnTo>
                  <a:lnTo>
                    <a:pt x="85232" y="84996"/>
                  </a:lnTo>
                  <a:lnTo>
                    <a:pt x="119136" y="55988"/>
                  </a:lnTo>
                  <a:lnTo>
                    <a:pt x="157258" y="32388"/>
                  </a:lnTo>
                  <a:lnTo>
                    <a:pt x="198999" y="14792"/>
                  </a:lnTo>
                  <a:lnTo>
                    <a:pt x="243760" y="3797"/>
                  </a:lnTo>
                  <a:lnTo>
                    <a:pt x="290941" y="0"/>
                  </a:lnTo>
                  <a:lnTo>
                    <a:pt x="338146" y="3797"/>
                  </a:lnTo>
                  <a:lnTo>
                    <a:pt x="382928" y="14792"/>
                  </a:lnTo>
                  <a:lnTo>
                    <a:pt x="424685" y="32388"/>
                  </a:lnTo>
                  <a:lnTo>
                    <a:pt x="462820" y="55988"/>
                  </a:lnTo>
                  <a:lnTo>
                    <a:pt x="496732" y="84996"/>
                  </a:lnTo>
                  <a:lnTo>
                    <a:pt x="525821" y="118813"/>
                  </a:lnTo>
                  <a:lnTo>
                    <a:pt x="549490" y="156845"/>
                  </a:lnTo>
                  <a:lnTo>
                    <a:pt x="567138" y="198493"/>
                  </a:lnTo>
                  <a:lnTo>
                    <a:pt x="578167" y="243161"/>
                  </a:lnTo>
                  <a:lnTo>
                    <a:pt x="581976" y="290253"/>
                  </a:lnTo>
                  <a:lnTo>
                    <a:pt x="578167" y="337348"/>
                  </a:lnTo>
                  <a:lnTo>
                    <a:pt x="567139" y="382023"/>
                  </a:lnTo>
                  <a:lnTo>
                    <a:pt x="549490" y="423682"/>
                  </a:lnTo>
                  <a:lnTo>
                    <a:pt x="525821" y="461727"/>
                  </a:lnTo>
                  <a:lnTo>
                    <a:pt x="496732" y="495558"/>
                  </a:lnTo>
                  <a:lnTo>
                    <a:pt x="462820" y="524579"/>
                  </a:lnTo>
                  <a:lnTo>
                    <a:pt x="424685" y="548192"/>
                  </a:lnTo>
                  <a:lnTo>
                    <a:pt x="382928" y="565799"/>
                  </a:lnTo>
                  <a:lnTo>
                    <a:pt x="338147" y="576801"/>
                  </a:lnTo>
                  <a:lnTo>
                    <a:pt x="290941" y="580602"/>
                  </a:lnTo>
                  <a:lnTo>
                    <a:pt x="243760" y="576801"/>
                  </a:lnTo>
                  <a:lnTo>
                    <a:pt x="198999" y="565799"/>
                  </a:lnTo>
                  <a:lnTo>
                    <a:pt x="157258" y="548192"/>
                  </a:lnTo>
                  <a:lnTo>
                    <a:pt x="119136" y="524579"/>
                  </a:lnTo>
                  <a:lnTo>
                    <a:pt x="85232" y="495558"/>
                  </a:lnTo>
                  <a:lnTo>
                    <a:pt x="56148" y="461727"/>
                  </a:lnTo>
                  <a:lnTo>
                    <a:pt x="32483" y="423682"/>
                  </a:lnTo>
                  <a:lnTo>
                    <a:pt x="14837" y="382023"/>
                  </a:lnTo>
                  <a:lnTo>
                    <a:pt x="3809" y="337348"/>
                  </a:lnTo>
                  <a:lnTo>
                    <a:pt x="0" y="290253"/>
                  </a:lnTo>
                  <a:close/>
                </a:path>
              </a:pathLst>
            </a:custGeom>
            <a:ln w="4737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71196" y="3731845"/>
            <a:ext cx="238760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spc="15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00766" y="3034647"/>
            <a:ext cx="4084954" cy="2051685"/>
            <a:chOff x="1300766" y="3034647"/>
            <a:chExt cx="4084954" cy="2051685"/>
          </a:xfrm>
        </p:grpSpPr>
        <p:sp>
          <p:nvSpPr>
            <p:cNvPr id="32" name="object 32"/>
            <p:cNvSpPr/>
            <p:nvPr/>
          </p:nvSpPr>
          <p:spPr>
            <a:xfrm>
              <a:off x="1305500" y="3244732"/>
              <a:ext cx="852805" cy="610870"/>
            </a:xfrm>
            <a:custGeom>
              <a:avLst/>
              <a:gdLst/>
              <a:ahLst/>
              <a:cxnLst/>
              <a:rect l="l" t="t" r="r" b="b"/>
              <a:pathLst>
                <a:path w="852805" h="610870">
                  <a:moveTo>
                    <a:pt x="0" y="610478"/>
                  </a:moveTo>
                  <a:lnTo>
                    <a:pt x="852760" y="0"/>
                  </a:lnTo>
                </a:path>
              </a:pathLst>
            </a:custGeom>
            <a:ln w="946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31467" y="3039380"/>
              <a:ext cx="848994" cy="815975"/>
            </a:xfrm>
            <a:custGeom>
              <a:avLst/>
              <a:gdLst/>
              <a:ahLst/>
              <a:cxnLst/>
              <a:rect l="l" t="t" r="r" b="b"/>
              <a:pathLst>
                <a:path w="848995" h="815975">
                  <a:moveTo>
                    <a:pt x="0" y="0"/>
                  </a:moveTo>
                  <a:lnTo>
                    <a:pt x="848941" y="815830"/>
                  </a:lnTo>
                </a:path>
              </a:pathLst>
            </a:custGeom>
            <a:ln w="946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46269" y="4265820"/>
              <a:ext cx="934719" cy="610870"/>
            </a:xfrm>
            <a:custGeom>
              <a:avLst/>
              <a:gdLst/>
              <a:ahLst/>
              <a:cxnLst/>
              <a:rect l="l" t="t" r="r" b="b"/>
              <a:pathLst>
                <a:path w="934720" h="610870">
                  <a:moveTo>
                    <a:pt x="934138" y="0"/>
                  </a:moveTo>
                  <a:lnTo>
                    <a:pt x="0" y="610459"/>
                  </a:lnTo>
                </a:path>
              </a:pathLst>
            </a:custGeom>
            <a:ln w="946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039" y="5081584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>
                  <a:moveTo>
                    <a:pt x="0" y="0"/>
                  </a:moveTo>
                  <a:lnTo>
                    <a:pt x="1294450" y="0"/>
                  </a:lnTo>
                </a:path>
              </a:pathLst>
            </a:custGeom>
            <a:ln w="945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05500" y="4265820"/>
              <a:ext cx="767715" cy="815975"/>
            </a:xfrm>
            <a:custGeom>
              <a:avLst/>
              <a:gdLst/>
              <a:ahLst/>
              <a:cxnLst/>
              <a:rect l="l" t="t" r="r" b="b"/>
              <a:pathLst>
                <a:path w="767714" h="815975">
                  <a:moveTo>
                    <a:pt x="0" y="0"/>
                  </a:moveTo>
                  <a:lnTo>
                    <a:pt x="767563" y="815764"/>
                  </a:lnTo>
                </a:path>
              </a:pathLst>
            </a:custGeom>
            <a:ln w="946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4004" y="3329728"/>
              <a:ext cx="0" cy="1461770"/>
            </a:xfrm>
            <a:custGeom>
              <a:avLst/>
              <a:gdLst/>
              <a:ahLst/>
              <a:cxnLst/>
              <a:rect l="l" t="t" r="r" b="b"/>
              <a:pathLst>
                <a:path h="1461770">
                  <a:moveTo>
                    <a:pt x="0" y="0"/>
                  </a:moveTo>
                  <a:lnTo>
                    <a:pt x="0" y="1461545"/>
                  </a:lnTo>
                </a:path>
              </a:pathLst>
            </a:custGeom>
            <a:ln w="947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69842" y="3244732"/>
              <a:ext cx="1464945" cy="1631950"/>
            </a:xfrm>
            <a:custGeom>
              <a:avLst/>
              <a:gdLst/>
              <a:ahLst/>
              <a:cxnLst/>
              <a:rect l="l" t="t" r="r" b="b"/>
              <a:pathLst>
                <a:path w="1464945" h="1631950">
                  <a:moveTo>
                    <a:pt x="0" y="1631547"/>
                  </a:moveTo>
                  <a:lnTo>
                    <a:pt x="1464845" y="0"/>
                  </a:lnTo>
                </a:path>
              </a:pathLst>
            </a:custGeom>
            <a:ln w="946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0431" y="3329728"/>
              <a:ext cx="0" cy="1461770"/>
            </a:xfrm>
            <a:custGeom>
              <a:avLst/>
              <a:gdLst/>
              <a:ahLst/>
              <a:cxnLst/>
              <a:rect l="l" t="t" r="r" b="b"/>
              <a:pathLst>
                <a:path h="1461770">
                  <a:moveTo>
                    <a:pt x="0" y="0"/>
                  </a:moveTo>
                  <a:lnTo>
                    <a:pt x="0" y="1461545"/>
                  </a:lnTo>
                </a:path>
              </a:pathLst>
            </a:custGeom>
            <a:ln w="947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444885" y="3210428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2122247" y="3851208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44885" y="4621969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03462" y="2462103"/>
            <a:ext cx="2218690" cy="570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51484" algn="l"/>
                <a:tab pos="1028700" algn="l"/>
                <a:tab pos="1745614" algn="l"/>
                <a:tab pos="1899920" algn="l"/>
              </a:tabLst>
            </a:pPr>
            <a:r>
              <a:rPr sz="5325" spc="30" baseline="-30516" dirty="0">
                <a:solidFill>
                  <a:srgbClr val="FDFFFF"/>
                </a:solidFill>
                <a:latin typeface="Calibri"/>
                <a:cs typeface="Calibri"/>
              </a:rPr>
              <a:t>B	</a:t>
            </a:r>
            <a:r>
              <a:rPr sz="2200" u="sng" spc="25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20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	5	</a:t>
            </a: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	</a:t>
            </a:r>
            <a:r>
              <a:rPr sz="5325" spc="30" baseline="-30516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5325" baseline="-30516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1742" y="3795427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47648" y="5069877"/>
            <a:ext cx="31051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79646" y="3851208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91873" y="4621969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24739" y="3080617"/>
            <a:ext cx="1701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440296" y="1793239"/>
          <a:ext cx="5480682" cy="1757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7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∞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40296" y="3748023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24650" y="5609031"/>
            <a:ext cx="4252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L(z)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min{old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L(z),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L(e)+w(ez)}=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{</a:t>
            </a:r>
            <a:r>
              <a:rPr sz="1800" dirty="0">
                <a:latin typeface="Cambria Math"/>
                <a:cs typeface="Cambria Math"/>
              </a:rPr>
              <a:t>14</a:t>
            </a:r>
            <a:r>
              <a:rPr sz="1800" dirty="0">
                <a:latin typeface="Calibri"/>
                <a:cs typeface="Calibri"/>
              </a:rPr>
              <a:t>,10+3}=13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1417" y="4082688"/>
            <a:ext cx="654685" cy="653415"/>
            <a:chOff x="621417" y="4082688"/>
            <a:chExt cx="654685" cy="6534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417" y="4082688"/>
              <a:ext cx="654602" cy="6532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4116" y="408946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19" h="603250">
                  <a:moveTo>
                    <a:pt x="302259" y="0"/>
                  </a:moveTo>
                  <a:lnTo>
                    <a:pt x="253230" y="3945"/>
                  </a:lnTo>
                  <a:lnTo>
                    <a:pt x="206720" y="15369"/>
                  </a:lnTo>
                  <a:lnTo>
                    <a:pt x="163352" y="33651"/>
                  </a:lnTo>
                  <a:lnTo>
                    <a:pt x="123747" y="58171"/>
                  </a:lnTo>
                  <a:lnTo>
                    <a:pt x="88528" y="88309"/>
                  </a:lnTo>
                  <a:lnTo>
                    <a:pt x="58317" y="123446"/>
                  </a:lnTo>
                  <a:lnTo>
                    <a:pt x="33736" y="162960"/>
                  </a:lnTo>
                  <a:lnTo>
                    <a:pt x="15408" y="206232"/>
                  </a:lnTo>
                  <a:lnTo>
                    <a:pt x="3955" y="252642"/>
                  </a:lnTo>
                  <a:lnTo>
                    <a:pt x="0" y="301570"/>
                  </a:lnTo>
                  <a:lnTo>
                    <a:pt x="3955" y="350500"/>
                  </a:lnTo>
                  <a:lnTo>
                    <a:pt x="15408" y="396918"/>
                  </a:lnTo>
                  <a:lnTo>
                    <a:pt x="33736" y="440201"/>
                  </a:lnTo>
                  <a:lnTo>
                    <a:pt x="58317" y="479728"/>
                  </a:lnTo>
                  <a:lnTo>
                    <a:pt x="88528" y="514879"/>
                  </a:lnTo>
                  <a:lnTo>
                    <a:pt x="123747" y="545032"/>
                  </a:lnTo>
                  <a:lnTo>
                    <a:pt x="163352" y="569565"/>
                  </a:lnTo>
                  <a:lnTo>
                    <a:pt x="206720" y="587858"/>
                  </a:lnTo>
                  <a:lnTo>
                    <a:pt x="253230" y="599290"/>
                  </a:lnTo>
                  <a:lnTo>
                    <a:pt x="302259" y="603238"/>
                  </a:lnTo>
                  <a:lnTo>
                    <a:pt x="351286" y="599290"/>
                  </a:lnTo>
                  <a:lnTo>
                    <a:pt x="397795" y="587858"/>
                  </a:lnTo>
                  <a:lnTo>
                    <a:pt x="441163" y="569565"/>
                  </a:lnTo>
                  <a:lnTo>
                    <a:pt x="480768" y="545032"/>
                  </a:lnTo>
                  <a:lnTo>
                    <a:pt x="515987" y="514879"/>
                  </a:lnTo>
                  <a:lnTo>
                    <a:pt x="546199" y="479728"/>
                  </a:lnTo>
                  <a:lnTo>
                    <a:pt x="570780" y="440201"/>
                  </a:lnTo>
                  <a:lnTo>
                    <a:pt x="589109" y="396918"/>
                  </a:lnTo>
                  <a:lnTo>
                    <a:pt x="600562" y="350500"/>
                  </a:lnTo>
                  <a:lnTo>
                    <a:pt x="604519" y="301570"/>
                  </a:lnTo>
                  <a:lnTo>
                    <a:pt x="600562" y="252642"/>
                  </a:lnTo>
                  <a:lnTo>
                    <a:pt x="589109" y="206232"/>
                  </a:lnTo>
                  <a:lnTo>
                    <a:pt x="570780" y="162960"/>
                  </a:lnTo>
                  <a:lnTo>
                    <a:pt x="546199" y="123446"/>
                  </a:lnTo>
                  <a:lnTo>
                    <a:pt x="515987" y="88309"/>
                  </a:lnTo>
                  <a:lnTo>
                    <a:pt x="480768" y="58171"/>
                  </a:lnTo>
                  <a:lnTo>
                    <a:pt x="441163" y="33651"/>
                  </a:lnTo>
                  <a:lnTo>
                    <a:pt x="397795" y="15369"/>
                  </a:lnTo>
                  <a:lnTo>
                    <a:pt x="351286" y="3945"/>
                  </a:lnTo>
                  <a:lnTo>
                    <a:pt x="30225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4116" y="408946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19" h="603250">
                  <a:moveTo>
                    <a:pt x="0" y="301570"/>
                  </a:moveTo>
                  <a:lnTo>
                    <a:pt x="3955" y="252642"/>
                  </a:lnTo>
                  <a:lnTo>
                    <a:pt x="15408" y="206232"/>
                  </a:lnTo>
                  <a:lnTo>
                    <a:pt x="33736" y="162960"/>
                  </a:lnTo>
                  <a:lnTo>
                    <a:pt x="58317" y="123446"/>
                  </a:lnTo>
                  <a:lnTo>
                    <a:pt x="88528" y="88309"/>
                  </a:lnTo>
                  <a:lnTo>
                    <a:pt x="123747" y="58171"/>
                  </a:lnTo>
                  <a:lnTo>
                    <a:pt x="163352" y="33651"/>
                  </a:lnTo>
                  <a:lnTo>
                    <a:pt x="206720" y="15369"/>
                  </a:lnTo>
                  <a:lnTo>
                    <a:pt x="253230" y="3945"/>
                  </a:lnTo>
                  <a:lnTo>
                    <a:pt x="302259" y="0"/>
                  </a:lnTo>
                  <a:lnTo>
                    <a:pt x="351286" y="3945"/>
                  </a:lnTo>
                  <a:lnTo>
                    <a:pt x="397795" y="15369"/>
                  </a:lnTo>
                  <a:lnTo>
                    <a:pt x="441163" y="33651"/>
                  </a:lnTo>
                  <a:lnTo>
                    <a:pt x="480768" y="58171"/>
                  </a:lnTo>
                  <a:lnTo>
                    <a:pt x="515987" y="88309"/>
                  </a:lnTo>
                  <a:lnTo>
                    <a:pt x="546199" y="123446"/>
                  </a:lnTo>
                  <a:lnTo>
                    <a:pt x="570780" y="162960"/>
                  </a:lnTo>
                  <a:lnTo>
                    <a:pt x="589109" y="206232"/>
                  </a:lnTo>
                  <a:lnTo>
                    <a:pt x="600562" y="252642"/>
                  </a:lnTo>
                  <a:lnTo>
                    <a:pt x="604519" y="301570"/>
                  </a:lnTo>
                  <a:lnTo>
                    <a:pt x="600562" y="350500"/>
                  </a:lnTo>
                  <a:lnTo>
                    <a:pt x="589109" y="396918"/>
                  </a:lnTo>
                  <a:lnTo>
                    <a:pt x="570780" y="440201"/>
                  </a:lnTo>
                  <a:lnTo>
                    <a:pt x="546199" y="479728"/>
                  </a:lnTo>
                  <a:lnTo>
                    <a:pt x="515987" y="514879"/>
                  </a:lnTo>
                  <a:lnTo>
                    <a:pt x="480768" y="545032"/>
                  </a:lnTo>
                  <a:lnTo>
                    <a:pt x="441163" y="569565"/>
                  </a:lnTo>
                  <a:lnTo>
                    <a:pt x="397795" y="587858"/>
                  </a:lnTo>
                  <a:lnTo>
                    <a:pt x="351286" y="599290"/>
                  </a:lnTo>
                  <a:lnTo>
                    <a:pt x="302259" y="603238"/>
                  </a:lnTo>
                  <a:lnTo>
                    <a:pt x="253230" y="599290"/>
                  </a:lnTo>
                  <a:lnTo>
                    <a:pt x="206720" y="587858"/>
                  </a:lnTo>
                  <a:lnTo>
                    <a:pt x="163352" y="569565"/>
                  </a:lnTo>
                  <a:lnTo>
                    <a:pt x="123747" y="545032"/>
                  </a:lnTo>
                  <a:lnTo>
                    <a:pt x="88528" y="514879"/>
                  </a:lnTo>
                  <a:lnTo>
                    <a:pt x="58317" y="479728"/>
                  </a:lnTo>
                  <a:lnTo>
                    <a:pt x="33736" y="440201"/>
                  </a:lnTo>
                  <a:lnTo>
                    <a:pt x="15408" y="396918"/>
                  </a:lnTo>
                  <a:lnTo>
                    <a:pt x="3955" y="350500"/>
                  </a:lnTo>
                  <a:lnTo>
                    <a:pt x="0" y="301570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7223" y="4050096"/>
            <a:ext cx="29972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5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0779" y="3007055"/>
            <a:ext cx="681990" cy="685165"/>
            <a:chOff x="1920779" y="3007055"/>
            <a:chExt cx="681990" cy="68516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779" y="3007055"/>
              <a:ext cx="681672" cy="6851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57397" y="302856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19" h="603250">
                  <a:moveTo>
                    <a:pt x="302199" y="0"/>
                  </a:moveTo>
                  <a:lnTo>
                    <a:pt x="253193" y="3945"/>
                  </a:lnTo>
                  <a:lnTo>
                    <a:pt x="206700" y="15369"/>
                  </a:lnTo>
                  <a:lnTo>
                    <a:pt x="163343" y="33651"/>
                  </a:lnTo>
                  <a:lnTo>
                    <a:pt x="123746" y="58171"/>
                  </a:lnTo>
                  <a:lnTo>
                    <a:pt x="88531" y="88309"/>
                  </a:lnTo>
                  <a:lnTo>
                    <a:pt x="58321" y="123446"/>
                  </a:lnTo>
                  <a:lnTo>
                    <a:pt x="33740" y="162960"/>
                  </a:lnTo>
                  <a:lnTo>
                    <a:pt x="15411" y="206232"/>
                  </a:lnTo>
                  <a:lnTo>
                    <a:pt x="3956" y="252642"/>
                  </a:lnTo>
                  <a:lnTo>
                    <a:pt x="0" y="301570"/>
                  </a:lnTo>
                  <a:lnTo>
                    <a:pt x="3956" y="350500"/>
                  </a:lnTo>
                  <a:lnTo>
                    <a:pt x="15411" y="396918"/>
                  </a:lnTo>
                  <a:lnTo>
                    <a:pt x="33740" y="440201"/>
                  </a:lnTo>
                  <a:lnTo>
                    <a:pt x="58321" y="479728"/>
                  </a:lnTo>
                  <a:lnTo>
                    <a:pt x="88531" y="514879"/>
                  </a:lnTo>
                  <a:lnTo>
                    <a:pt x="123746" y="545032"/>
                  </a:lnTo>
                  <a:lnTo>
                    <a:pt x="163343" y="569565"/>
                  </a:lnTo>
                  <a:lnTo>
                    <a:pt x="206700" y="587858"/>
                  </a:lnTo>
                  <a:lnTo>
                    <a:pt x="253193" y="599290"/>
                  </a:lnTo>
                  <a:lnTo>
                    <a:pt x="302199" y="603238"/>
                  </a:lnTo>
                  <a:lnTo>
                    <a:pt x="351232" y="599290"/>
                  </a:lnTo>
                  <a:lnTo>
                    <a:pt x="397747" y="587858"/>
                  </a:lnTo>
                  <a:lnTo>
                    <a:pt x="441120" y="569565"/>
                  </a:lnTo>
                  <a:lnTo>
                    <a:pt x="480730" y="545032"/>
                  </a:lnTo>
                  <a:lnTo>
                    <a:pt x="515954" y="514879"/>
                  </a:lnTo>
                  <a:lnTo>
                    <a:pt x="546170" y="479728"/>
                  </a:lnTo>
                  <a:lnTo>
                    <a:pt x="570755" y="440201"/>
                  </a:lnTo>
                  <a:lnTo>
                    <a:pt x="589086" y="396918"/>
                  </a:lnTo>
                  <a:lnTo>
                    <a:pt x="600541" y="350500"/>
                  </a:lnTo>
                  <a:lnTo>
                    <a:pt x="604498" y="301570"/>
                  </a:lnTo>
                  <a:lnTo>
                    <a:pt x="600541" y="252642"/>
                  </a:lnTo>
                  <a:lnTo>
                    <a:pt x="589086" y="206232"/>
                  </a:lnTo>
                  <a:lnTo>
                    <a:pt x="570755" y="162960"/>
                  </a:lnTo>
                  <a:lnTo>
                    <a:pt x="546170" y="123446"/>
                  </a:lnTo>
                  <a:lnTo>
                    <a:pt x="515954" y="88309"/>
                  </a:lnTo>
                  <a:lnTo>
                    <a:pt x="480730" y="58171"/>
                  </a:lnTo>
                  <a:lnTo>
                    <a:pt x="441120" y="33651"/>
                  </a:lnTo>
                  <a:lnTo>
                    <a:pt x="397747" y="15369"/>
                  </a:lnTo>
                  <a:lnTo>
                    <a:pt x="351232" y="3945"/>
                  </a:lnTo>
                  <a:lnTo>
                    <a:pt x="30219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7397" y="302856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19" h="603250">
                  <a:moveTo>
                    <a:pt x="0" y="301570"/>
                  </a:moveTo>
                  <a:lnTo>
                    <a:pt x="3956" y="252642"/>
                  </a:lnTo>
                  <a:lnTo>
                    <a:pt x="15411" y="206232"/>
                  </a:lnTo>
                  <a:lnTo>
                    <a:pt x="33740" y="162960"/>
                  </a:lnTo>
                  <a:lnTo>
                    <a:pt x="58321" y="123446"/>
                  </a:lnTo>
                  <a:lnTo>
                    <a:pt x="88531" y="88309"/>
                  </a:lnTo>
                  <a:lnTo>
                    <a:pt x="123746" y="58171"/>
                  </a:lnTo>
                  <a:lnTo>
                    <a:pt x="163343" y="33651"/>
                  </a:lnTo>
                  <a:lnTo>
                    <a:pt x="206700" y="15369"/>
                  </a:lnTo>
                  <a:lnTo>
                    <a:pt x="253193" y="3945"/>
                  </a:lnTo>
                  <a:lnTo>
                    <a:pt x="302199" y="0"/>
                  </a:lnTo>
                  <a:lnTo>
                    <a:pt x="351232" y="3945"/>
                  </a:lnTo>
                  <a:lnTo>
                    <a:pt x="397747" y="15369"/>
                  </a:lnTo>
                  <a:lnTo>
                    <a:pt x="441120" y="33651"/>
                  </a:lnTo>
                  <a:lnTo>
                    <a:pt x="480730" y="58171"/>
                  </a:lnTo>
                  <a:lnTo>
                    <a:pt x="515954" y="88309"/>
                  </a:lnTo>
                  <a:lnTo>
                    <a:pt x="546170" y="123446"/>
                  </a:lnTo>
                  <a:lnTo>
                    <a:pt x="570755" y="162960"/>
                  </a:lnTo>
                  <a:lnTo>
                    <a:pt x="589086" y="206232"/>
                  </a:lnTo>
                  <a:lnTo>
                    <a:pt x="600541" y="252642"/>
                  </a:lnTo>
                  <a:lnTo>
                    <a:pt x="604498" y="301570"/>
                  </a:lnTo>
                  <a:lnTo>
                    <a:pt x="600541" y="350500"/>
                  </a:lnTo>
                  <a:lnTo>
                    <a:pt x="589086" y="396918"/>
                  </a:lnTo>
                  <a:lnTo>
                    <a:pt x="570755" y="440201"/>
                  </a:lnTo>
                  <a:lnTo>
                    <a:pt x="546170" y="479728"/>
                  </a:lnTo>
                  <a:lnTo>
                    <a:pt x="515954" y="514879"/>
                  </a:lnTo>
                  <a:lnTo>
                    <a:pt x="480730" y="545032"/>
                  </a:lnTo>
                  <a:lnTo>
                    <a:pt x="441120" y="569565"/>
                  </a:lnTo>
                  <a:lnTo>
                    <a:pt x="397747" y="587858"/>
                  </a:lnTo>
                  <a:lnTo>
                    <a:pt x="351232" y="599290"/>
                  </a:lnTo>
                  <a:lnTo>
                    <a:pt x="302199" y="603238"/>
                  </a:lnTo>
                  <a:lnTo>
                    <a:pt x="253193" y="599290"/>
                  </a:lnTo>
                  <a:lnTo>
                    <a:pt x="206700" y="587858"/>
                  </a:lnTo>
                  <a:lnTo>
                    <a:pt x="163343" y="569565"/>
                  </a:lnTo>
                  <a:lnTo>
                    <a:pt x="123746" y="545032"/>
                  </a:lnTo>
                  <a:lnTo>
                    <a:pt x="88531" y="514879"/>
                  </a:lnTo>
                  <a:lnTo>
                    <a:pt x="58321" y="479728"/>
                  </a:lnTo>
                  <a:lnTo>
                    <a:pt x="33740" y="440201"/>
                  </a:lnTo>
                  <a:lnTo>
                    <a:pt x="15411" y="396918"/>
                  </a:lnTo>
                  <a:lnTo>
                    <a:pt x="3956" y="350500"/>
                  </a:lnTo>
                  <a:lnTo>
                    <a:pt x="0" y="301570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19717" y="2987724"/>
            <a:ext cx="28321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0" dirty="0">
                <a:solidFill>
                  <a:srgbClr val="FDFFFF"/>
                </a:solidFill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20779" y="5128832"/>
            <a:ext cx="681990" cy="685165"/>
            <a:chOff x="1920779" y="5128832"/>
            <a:chExt cx="681990" cy="68516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779" y="5128832"/>
              <a:ext cx="681672" cy="685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57397" y="5150335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19" h="603885">
                  <a:moveTo>
                    <a:pt x="302199" y="0"/>
                  </a:moveTo>
                  <a:lnTo>
                    <a:pt x="253193" y="3947"/>
                  </a:lnTo>
                  <a:lnTo>
                    <a:pt x="206700" y="15377"/>
                  </a:lnTo>
                  <a:lnTo>
                    <a:pt x="163343" y="33668"/>
                  </a:lnTo>
                  <a:lnTo>
                    <a:pt x="123746" y="58198"/>
                  </a:lnTo>
                  <a:lnTo>
                    <a:pt x="88531" y="88346"/>
                  </a:lnTo>
                  <a:lnTo>
                    <a:pt x="58321" y="123492"/>
                  </a:lnTo>
                  <a:lnTo>
                    <a:pt x="33740" y="163015"/>
                  </a:lnTo>
                  <a:lnTo>
                    <a:pt x="15411" y="206292"/>
                  </a:lnTo>
                  <a:lnTo>
                    <a:pt x="3956" y="252704"/>
                  </a:lnTo>
                  <a:lnTo>
                    <a:pt x="0" y="301629"/>
                  </a:lnTo>
                  <a:lnTo>
                    <a:pt x="3956" y="350553"/>
                  </a:lnTo>
                  <a:lnTo>
                    <a:pt x="15411" y="396965"/>
                  </a:lnTo>
                  <a:lnTo>
                    <a:pt x="33740" y="440243"/>
                  </a:lnTo>
                  <a:lnTo>
                    <a:pt x="58321" y="479765"/>
                  </a:lnTo>
                  <a:lnTo>
                    <a:pt x="88531" y="514911"/>
                  </a:lnTo>
                  <a:lnTo>
                    <a:pt x="123746" y="545060"/>
                  </a:lnTo>
                  <a:lnTo>
                    <a:pt x="163343" y="569590"/>
                  </a:lnTo>
                  <a:lnTo>
                    <a:pt x="206700" y="587880"/>
                  </a:lnTo>
                  <a:lnTo>
                    <a:pt x="253193" y="599310"/>
                  </a:lnTo>
                  <a:lnTo>
                    <a:pt x="302199" y="603258"/>
                  </a:lnTo>
                  <a:lnTo>
                    <a:pt x="351232" y="599310"/>
                  </a:lnTo>
                  <a:lnTo>
                    <a:pt x="397747" y="587880"/>
                  </a:lnTo>
                  <a:lnTo>
                    <a:pt x="441120" y="569590"/>
                  </a:lnTo>
                  <a:lnTo>
                    <a:pt x="480730" y="545060"/>
                  </a:lnTo>
                  <a:lnTo>
                    <a:pt x="515954" y="514911"/>
                  </a:lnTo>
                  <a:lnTo>
                    <a:pt x="546170" y="479765"/>
                  </a:lnTo>
                  <a:lnTo>
                    <a:pt x="570755" y="440243"/>
                  </a:lnTo>
                  <a:lnTo>
                    <a:pt x="589086" y="396965"/>
                  </a:lnTo>
                  <a:lnTo>
                    <a:pt x="600541" y="350553"/>
                  </a:lnTo>
                  <a:lnTo>
                    <a:pt x="604498" y="301629"/>
                  </a:lnTo>
                  <a:lnTo>
                    <a:pt x="600541" y="252704"/>
                  </a:lnTo>
                  <a:lnTo>
                    <a:pt x="589086" y="206292"/>
                  </a:lnTo>
                  <a:lnTo>
                    <a:pt x="570755" y="163015"/>
                  </a:lnTo>
                  <a:lnTo>
                    <a:pt x="546170" y="123492"/>
                  </a:lnTo>
                  <a:lnTo>
                    <a:pt x="515954" y="88346"/>
                  </a:lnTo>
                  <a:lnTo>
                    <a:pt x="480730" y="58198"/>
                  </a:lnTo>
                  <a:lnTo>
                    <a:pt x="441120" y="33668"/>
                  </a:lnTo>
                  <a:lnTo>
                    <a:pt x="397747" y="15377"/>
                  </a:lnTo>
                  <a:lnTo>
                    <a:pt x="351232" y="3947"/>
                  </a:lnTo>
                  <a:lnTo>
                    <a:pt x="30219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57397" y="5150335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19" h="603885">
                  <a:moveTo>
                    <a:pt x="0" y="301629"/>
                  </a:moveTo>
                  <a:lnTo>
                    <a:pt x="3956" y="252704"/>
                  </a:lnTo>
                  <a:lnTo>
                    <a:pt x="15411" y="206292"/>
                  </a:lnTo>
                  <a:lnTo>
                    <a:pt x="33740" y="163015"/>
                  </a:lnTo>
                  <a:lnTo>
                    <a:pt x="58321" y="123492"/>
                  </a:lnTo>
                  <a:lnTo>
                    <a:pt x="88531" y="88346"/>
                  </a:lnTo>
                  <a:lnTo>
                    <a:pt x="123746" y="58198"/>
                  </a:lnTo>
                  <a:lnTo>
                    <a:pt x="163343" y="33668"/>
                  </a:lnTo>
                  <a:lnTo>
                    <a:pt x="206700" y="15377"/>
                  </a:lnTo>
                  <a:lnTo>
                    <a:pt x="253193" y="3947"/>
                  </a:lnTo>
                  <a:lnTo>
                    <a:pt x="302199" y="0"/>
                  </a:lnTo>
                  <a:lnTo>
                    <a:pt x="351232" y="3947"/>
                  </a:lnTo>
                  <a:lnTo>
                    <a:pt x="397747" y="15377"/>
                  </a:lnTo>
                  <a:lnTo>
                    <a:pt x="441120" y="33668"/>
                  </a:lnTo>
                  <a:lnTo>
                    <a:pt x="480730" y="58198"/>
                  </a:lnTo>
                  <a:lnTo>
                    <a:pt x="515954" y="88346"/>
                  </a:lnTo>
                  <a:lnTo>
                    <a:pt x="546170" y="123492"/>
                  </a:lnTo>
                  <a:lnTo>
                    <a:pt x="570755" y="163015"/>
                  </a:lnTo>
                  <a:lnTo>
                    <a:pt x="589086" y="206292"/>
                  </a:lnTo>
                  <a:lnTo>
                    <a:pt x="600541" y="252704"/>
                  </a:lnTo>
                  <a:lnTo>
                    <a:pt x="604498" y="301629"/>
                  </a:lnTo>
                  <a:lnTo>
                    <a:pt x="600541" y="350553"/>
                  </a:lnTo>
                  <a:lnTo>
                    <a:pt x="589086" y="396965"/>
                  </a:lnTo>
                  <a:lnTo>
                    <a:pt x="570755" y="440243"/>
                  </a:lnTo>
                  <a:lnTo>
                    <a:pt x="546170" y="479765"/>
                  </a:lnTo>
                  <a:lnTo>
                    <a:pt x="515954" y="514911"/>
                  </a:lnTo>
                  <a:lnTo>
                    <a:pt x="480730" y="545060"/>
                  </a:lnTo>
                  <a:lnTo>
                    <a:pt x="441120" y="569590"/>
                  </a:lnTo>
                  <a:lnTo>
                    <a:pt x="397747" y="587880"/>
                  </a:lnTo>
                  <a:lnTo>
                    <a:pt x="351232" y="599310"/>
                  </a:lnTo>
                  <a:lnTo>
                    <a:pt x="302199" y="603258"/>
                  </a:lnTo>
                  <a:lnTo>
                    <a:pt x="253193" y="599310"/>
                  </a:lnTo>
                  <a:lnTo>
                    <a:pt x="206700" y="587880"/>
                  </a:lnTo>
                  <a:lnTo>
                    <a:pt x="163343" y="569590"/>
                  </a:lnTo>
                  <a:lnTo>
                    <a:pt x="123746" y="545060"/>
                  </a:lnTo>
                  <a:lnTo>
                    <a:pt x="88531" y="514911"/>
                  </a:lnTo>
                  <a:lnTo>
                    <a:pt x="58321" y="479765"/>
                  </a:lnTo>
                  <a:lnTo>
                    <a:pt x="33740" y="440243"/>
                  </a:lnTo>
                  <a:lnTo>
                    <a:pt x="15411" y="396965"/>
                  </a:lnTo>
                  <a:lnTo>
                    <a:pt x="3956" y="350553"/>
                  </a:lnTo>
                  <a:lnTo>
                    <a:pt x="0" y="301629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22375" y="5112694"/>
            <a:ext cx="27813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0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69821" y="3007055"/>
            <a:ext cx="681990" cy="685165"/>
            <a:chOff x="3869821" y="3007055"/>
            <a:chExt cx="681990" cy="68516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821" y="3007055"/>
              <a:ext cx="681672" cy="6851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06439" y="302856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199" y="0"/>
                  </a:moveTo>
                  <a:lnTo>
                    <a:pt x="253193" y="3945"/>
                  </a:lnTo>
                  <a:lnTo>
                    <a:pt x="206700" y="15369"/>
                  </a:lnTo>
                  <a:lnTo>
                    <a:pt x="163343" y="33651"/>
                  </a:lnTo>
                  <a:lnTo>
                    <a:pt x="123746" y="58171"/>
                  </a:lnTo>
                  <a:lnTo>
                    <a:pt x="88531" y="88309"/>
                  </a:lnTo>
                  <a:lnTo>
                    <a:pt x="58321" y="123446"/>
                  </a:lnTo>
                  <a:lnTo>
                    <a:pt x="33740" y="162960"/>
                  </a:lnTo>
                  <a:lnTo>
                    <a:pt x="15411" y="206232"/>
                  </a:lnTo>
                  <a:lnTo>
                    <a:pt x="3956" y="252642"/>
                  </a:lnTo>
                  <a:lnTo>
                    <a:pt x="0" y="301570"/>
                  </a:lnTo>
                  <a:lnTo>
                    <a:pt x="3956" y="350500"/>
                  </a:lnTo>
                  <a:lnTo>
                    <a:pt x="15411" y="396918"/>
                  </a:lnTo>
                  <a:lnTo>
                    <a:pt x="33740" y="440201"/>
                  </a:lnTo>
                  <a:lnTo>
                    <a:pt x="58321" y="479728"/>
                  </a:lnTo>
                  <a:lnTo>
                    <a:pt x="88531" y="514879"/>
                  </a:lnTo>
                  <a:lnTo>
                    <a:pt x="123746" y="545032"/>
                  </a:lnTo>
                  <a:lnTo>
                    <a:pt x="163343" y="569565"/>
                  </a:lnTo>
                  <a:lnTo>
                    <a:pt x="206700" y="587858"/>
                  </a:lnTo>
                  <a:lnTo>
                    <a:pt x="253193" y="599290"/>
                  </a:lnTo>
                  <a:lnTo>
                    <a:pt x="302199" y="603238"/>
                  </a:lnTo>
                  <a:lnTo>
                    <a:pt x="351232" y="599290"/>
                  </a:lnTo>
                  <a:lnTo>
                    <a:pt x="397747" y="587858"/>
                  </a:lnTo>
                  <a:lnTo>
                    <a:pt x="441120" y="569565"/>
                  </a:lnTo>
                  <a:lnTo>
                    <a:pt x="480730" y="545032"/>
                  </a:lnTo>
                  <a:lnTo>
                    <a:pt x="515954" y="514879"/>
                  </a:lnTo>
                  <a:lnTo>
                    <a:pt x="546170" y="479728"/>
                  </a:lnTo>
                  <a:lnTo>
                    <a:pt x="570755" y="440201"/>
                  </a:lnTo>
                  <a:lnTo>
                    <a:pt x="589086" y="396918"/>
                  </a:lnTo>
                  <a:lnTo>
                    <a:pt x="600541" y="350500"/>
                  </a:lnTo>
                  <a:lnTo>
                    <a:pt x="604498" y="301570"/>
                  </a:lnTo>
                  <a:lnTo>
                    <a:pt x="600541" y="252642"/>
                  </a:lnTo>
                  <a:lnTo>
                    <a:pt x="589086" y="206232"/>
                  </a:lnTo>
                  <a:lnTo>
                    <a:pt x="570755" y="162960"/>
                  </a:lnTo>
                  <a:lnTo>
                    <a:pt x="546170" y="123446"/>
                  </a:lnTo>
                  <a:lnTo>
                    <a:pt x="515954" y="88309"/>
                  </a:lnTo>
                  <a:lnTo>
                    <a:pt x="480730" y="58171"/>
                  </a:lnTo>
                  <a:lnTo>
                    <a:pt x="441120" y="33651"/>
                  </a:lnTo>
                  <a:lnTo>
                    <a:pt x="397747" y="15369"/>
                  </a:lnTo>
                  <a:lnTo>
                    <a:pt x="351232" y="3945"/>
                  </a:lnTo>
                  <a:lnTo>
                    <a:pt x="30219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06439" y="3028567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570"/>
                  </a:moveTo>
                  <a:lnTo>
                    <a:pt x="3956" y="252642"/>
                  </a:lnTo>
                  <a:lnTo>
                    <a:pt x="15411" y="206232"/>
                  </a:lnTo>
                  <a:lnTo>
                    <a:pt x="33740" y="162960"/>
                  </a:lnTo>
                  <a:lnTo>
                    <a:pt x="58321" y="123446"/>
                  </a:lnTo>
                  <a:lnTo>
                    <a:pt x="88531" y="88309"/>
                  </a:lnTo>
                  <a:lnTo>
                    <a:pt x="123746" y="58171"/>
                  </a:lnTo>
                  <a:lnTo>
                    <a:pt x="163343" y="33651"/>
                  </a:lnTo>
                  <a:lnTo>
                    <a:pt x="206700" y="15369"/>
                  </a:lnTo>
                  <a:lnTo>
                    <a:pt x="253193" y="3945"/>
                  </a:lnTo>
                  <a:lnTo>
                    <a:pt x="302199" y="0"/>
                  </a:lnTo>
                  <a:lnTo>
                    <a:pt x="351232" y="3945"/>
                  </a:lnTo>
                  <a:lnTo>
                    <a:pt x="397747" y="15369"/>
                  </a:lnTo>
                  <a:lnTo>
                    <a:pt x="441120" y="33651"/>
                  </a:lnTo>
                  <a:lnTo>
                    <a:pt x="480730" y="58171"/>
                  </a:lnTo>
                  <a:lnTo>
                    <a:pt x="515954" y="88309"/>
                  </a:lnTo>
                  <a:lnTo>
                    <a:pt x="546170" y="123446"/>
                  </a:lnTo>
                  <a:lnTo>
                    <a:pt x="570755" y="162960"/>
                  </a:lnTo>
                  <a:lnTo>
                    <a:pt x="589086" y="206232"/>
                  </a:lnTo>
                  <a:lnTo>
                    <a:pt x="600541" y="252642"/>
                  </a:lnTo>
                  <a:lnTo>
                    <a:pt x="604498" y="301570"/>
                  </a:lnTo>
                  <a:lnTo>
                    <a:pt x="600541" y="350500"/>
                  </a:lnTo>
                  <a:lnTo>
                    <a:pt x="589086" y="396918"/>
                  </a:lnTo>
                  <a:lnTo>
                    <a:pt x="570755" y="440201"/>
                  </a:lnTo>
                  <a:lnTo>
                    <a:pt x="546170" y="479728"/>
                  </a:lnTo>
                  <a:lnTo>
                    <a:pt x="515954" y="514879"/>
                  </a:lnTo>
                  <a:lnTo>
                    <a:pt x="480730" y="545032"/>
                  </a:lnTo>
                  <a:lnTo>
                    <a:pt x="441120" y="569565"/>
                  </a:lnTo>
                  <a:lnTo>
                    <a:pt x="397747" y="587858"/>
                  </a:lnTo>
                  <a:lnTo>
                    <a:pt x="351232" y="599290"/>
                  </a:lnTo>
                  <a:lnTo>
                    <a:pt x="302199" y="603238"/>
                  </a:lnTo>
                  <a:lnTo>
                    <a:pt x="253193" y="599290"/>
                  </a:lnTo>
                  <a:lnTo>
                    <a:pt x="206700" y="587858"/>
                  </a:lnTo>
                  <a:lnTo>
                    <a:pt x="163343" y="569565"/>
                  </a:lnTo>
                  <a:lnTo>
                    <a:pt x="123746" y="545032"/>
                  </a:lnTo>
                  <a:lnTo>
                    <a:pt x="88531" y="514879"/>
                  </a:lnTo>
                  <a:lnTo>
                    <a:pt x="58321" y="479728"/>
                  </a:lnTo>
                  <a:lnTo>
                    <a:pt x="33740" y="440201"/>
                  </a:lnTo>
                  <a:lnTo>
                    <a:pt x="15411" y="396918"/>
                  </a:lnTo>
                  <a:lnTo>
                    <a:pt x="3956" y="350500"/>
                  </a:lnTo>
                  <a:lnTo>
                    <a:pt x="0" y="301570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53698" y="2987724"/>
            <a:ext cx="316865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5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69821" y="5128832"/>
            <a:ext cx="681990" cy="685165"/>
            <a:chOff x="3869821" y="5128832"/>
            <a:chExt cx="681990" cy="68516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821" y="5128832"/>
              <a:ext cx="681672" cy="6851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06439" y="5150335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20" h="603885">
                  <a:moveTo>
                    <a:pt x="302199" y="0"/>
                  </a:moveTo>
                  <a:lnTo>
                    <a:pt x="253193" y="3947"/>
                  </a:lnTo>
                  <a:lnTo>
                    <a:pt x="206700" y="15377"/>
                  </a:lnTo>
                  <a:lnTo>
                    <a:pt x="163343" y="33668"/>
                  </a:lnTo>
                  <a:lnTo>
                    <a:pt x="123746" y="58198"/>
                  </a:lnTo>
                  <a:lnTo>
                    <a:pt x="88531" y="88346"/>
                  </a:lnTo>
                  <a:lnTo>
                    <a:pt x="58321" y="123492"/>
                  </a:lnTo>
                  <a:lnTo>
                    <a:pt x="33740" y="163015"/>
                  </a:lnTo>
                  <a:lnTo>
                    <a:pt x="15411" y="206292"/>
                  </a:lnTo>
                  <a:lnTo>
                    <a:pt x="3956" y="252704"/>
                  </a:lnTo>
                  <a:lnTo>
                    <a:pt x="0" y="301629"/>
                  </a:lnTo>
                  <a:lnTo>
                    <a:pt x="3956" y="350553"/>
                  </a:lnTo>
                  <a:lnTo>
                    <a:pt x="15411" y="396965"/>
                  </a:lnTo>
                  <a:lnTo>
                    <a:pt x="33740" y="440243"/>
                  </a:lnTo>
                  <a:lnTo>
                    <a:pt x="58321" y="479765"/>
                  </a:lnTo>
                  <a:lnTo>
                    <a:pt x="88531" y="514911"/>
                  </a:lnTo>
                  <a:lnTo>
                    <a:pt x="123746" y="545060"/>
                  </a:lnTo>
                  <a:lnTo>
                    <a:pt x="163343" y="569590"/>
                  </a:lnTo>
                  <a:lnTo>
                    <a:pt x="206700" y="587880"/>
                  </a:lnTo>
                  <a:lnTo>
                    <a:pt x="253193" y="599310"/>
                  </a:lnTo>
                  <a:lnTo>
                    <a:pt x="302199" y="603258"/>
                  </a:lnTo>
                  <a:lnTo>
                    <a:pt x="351232" y="599310"/>
                  </a:lnTo>
                  <a:lnTo>
                    <a:pt x="397747" y="587880"/>
                  </a:lnTo>
                  <a:lnTo>
                    <a:pt x="441120" y="569590"/>
                  </a:lnTo>
                  <a:lnTo>
                    <a:pt x="480730" y="545060"/>
                  </a:lnTo>
                  <a:lnTo>
                    <a:pt x="515954" y="514911"/>
                  </a:lnTo>
                  <a:lnTo>
                    <a:pt x="546170" y="479765"/>
                  </a:lnTo>
                  <a:lnTo>
                    <a:pt x="570755" y="440243"/>
                  </a:lnTo>
                  <a:lnTo>
                    <a:pt x="589086" y="396965"/>
                  </a:lnTo>
                  <a:lnTo>
                    <a:pt x="600541" y="350553"/>
                  </a:lnTo>
                  <a:lnTo>
                    <a:pt x="604498" y="301629"/>
                  </a:lnTo>
                  <a:lnTo>
                    <a:pt x="600541" y="252704"/>
                  </a:lnTo>
                  <a:lnTo>
                    <a:pt x="589086" y="206292"/>
                  </a:lnTo>
                  <a:lnTo>
                    <a:pt x="570755" y="163015"/>
                  </a:lnTo>
                  <a:lnTo>
                    <a:pt x="546170" y="123492"/>
                  </a:lnTo>
                  <a:lnTo>
                    <a:pt x="515954" y="88346"/>
                  </a:lnTo>
                  <a:lnTo>
                    <a:pt x="480730" y="58198"/>
                  </a:lnTo>
                  <a:lnTo>
                    <a:pt x="441120" y="33668"/>
                  </a:lnTo>
                  <a:lnTo>
                    <a:pt x="397747" y="15377"/>
                  </a:lnTo>
                  <a:lnTo>
                    <a:pt x="351232" y="3947"/>
                  </a:lnTo>
                  <a:lnTo>
                    <a:pt x="302199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06439" y="5150335"/>
              <a:ext cx="604520" cy="603885"/>
            </a:xfrm>
            <a:custGeom>
              <a:avLst/>
              <a:gdLst/>
              <a:ahLst/>
              <a:cxnLst/>
              <a:rect l="l" t="t" r="r" b="b"/>
              <a:pathLst>
                <a:path w="604520" h="603885">
                  <a:moveTo>
                    <a:pt x="0" y="301629"/>
                  </a:moveTo>
                  <a:lnTo>
                    <a:pt x="3956" y="252704"/>
                  </a:lnTo>
                  <a:lnTo>
                    <a:pt x="15411" y="206292"/>
                  </a:lnTo>
                  <a:lnTo>
                    <a:pt x="33740" y="163015"/>
                  </a:lnTo>
                  <a:lnTo>
                    <a:pt x="58321" y="123492"/>
                  </a:lnTo>
                  <a:lnTo>
                    <a:pt x="88531" y="88346"/>
                  </a:lnTo>
                  <a:lnTo>
                    <a:pt x="123746" y="58198"/>
                  </a:lnTo>
                  <a:lnTo>
                    <a:pt x="163343" y="33668"/>
                  </a:lnTo>
                  <a:lnTo>
                    <a:pt x="206700" y="15377"/>
                  </a:lnTo>
                  <a:lnTo>
                    <a:pt x="253193" y="3947"/>
                  </a:lnTo>
                  <a:lnTo>
                    <a:pt x="302199" y="0"/>
                  </a:lnTo>
                  <a:lnTo>
                    <a:pt x="351232" y="3947"/>
                  </a:lnTo>
                  <a:lnTo>
                    <a:pt x="397747" y="15377"/>
                  </a:lnTo>
                  <a:lnTo>
                    <a:pt x="441120" y="33668"/>
                  </a:lnTo>
                  <a:lnTo>
                    <a:pt x="480730" y="58198"/>
                  </a:lnTo>
                  <a:lnTo>
                    <a:pt x="515954" y="88346"/>
                  </a:lnTo>
                  <a:lnTo>
                    <a:pt x="546170" y="123492"/>
                  </a:lnTo>
                  <a:lnTo>
                    <a:pt x="570755" y="163015"/>
                  </a:lnTo>
                  <a:lnTo>
                    <a:pt x="589086" y="206292"/>
                  </a:lnTo>
                  <a:lnTo>
                    <a:pt x="600541" y="252704"/>
                  </a:lnTo>
                  <a:lnTo>
                    <a:pt x="604498" y="301629"/>
                  </a:lnTo>
                  <a:lnTo>
                    <a:pt x="600541" y="350553"/>
                  </a:lnTo>
                  <a:lnTo>
                    <a:pt x="589086" y="396965"/>
                  </a:lnTo>
                  <a:lnTo>
                    <a:pt x="570755" y="440243"/>
                  </a:lnTo>
                  <a:lnTo>
                    <a:pt x="546170" y="479765"/>
                  </a:lnTo>
                  <a:lnTo>
                    <a:pt x="515954" y="514911"/>
                  </a:lnTo>
                  <a:lnTo>
                    <a:pt x="480730" y="545060"/>
                  </a:lnTo>
                  <a:lnTo>
                    <a:pt x="441120" y="569590"/>
                  </a:lnTo>
                  <a:lnTo>
                    <a:pt x="397747" y="587880"/>
                  </a:lnTo>
                  <a:lnTo>
                    <a:pt x="351232" y="599310"/>
                  </a:lnTo>
                  <a:lnTo>
                    <a:pt x="302199" y="603258"/>
                  </a:lnTo>
                  <a:lnTo>
                    <a:pt x="253193" y="599310"/>
                  </a:lnTo>
                  <a:lnTo>
                    <a:pt x="206700" y="587880"/>
                  </a:lnTo>
                  <a:lnTo>
                    <a:pt x="163343" y="569590"/>
                  </a:lnTo>
                  <a:lnTo>
                    <a:pt x="123746" y="545060"/>
                  </a:lnTo>
                  <a:lnTo>
                    <a:pt x="88531" y="514911"/>
                  </a:lnTo>
                  <a:lnTo>
                    <a:pt x="58321" y="479765"/>
                  </a:lnTo>
                  <a:lnTo>
                    <a:pt x="33740" y="440243"/>
                  </a:lnTo>
                  <a:lnTo>
                    <a:pt x="15411" y="396965"/>
                  </a:lnTo>
                  <a:lnTo>
                    <a:pt x="3956" y="350553"/>
                  </a:lnTo>
                  <a:lnTo>
                    <a:pt x="0" y="301629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83722" y="5112694"/>
            <a:ext cx="25654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0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267618" y="4067953"/>
            <a:ext cx="681990" cy="685165"/>
            <a:chOff x="5267618" y="4067953"/>
            <a:chExt cx="681990" cy="68516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7618" y="4067953"/>
              <a:ext cx="681672" cy="6851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4237" y="408946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302199" y="0"/>
                  </a:moveTo>
                  <a:lnTo>
                    <a:pt x="253193" y="3945"/>
                  </a:lnTo>
                  <a:lnTo>
                    <a:pt x="206700" y="15369"/>
                  </a:lnTo>
                  <a:lnTo>
                    <a:pt x="163343" y="33651"/>
                  </a:lnTo>
                  <a:lnTo>
                    <a:pt x="123746" y="58171"/>
                  </a:lnTo>
                  <a:lnTo>
                    <a:pt x="88531" y="88309"/>
                  </a:lnTo>
                  <a:lnTo>
                    <a:pt x="58321" y="123446"/>
                  </a:lnTo>
                  <a:lnTo>
                    <a:pt x="33740" y="162960"/>
                  </a:lnTo>
                  <a:lnTo>
                    <a:pt x="15411" y="206232"/>
                  </a:lnTo>
                  <a:lnTo>
                    <a:pt x="3956" y="252642"/>
                  </a:lnTo>
                  <a:lnTo>
                    <a:pt x="0" y="301570"/>
                  </a:lnTo>
                  <a:lnTo>
                    <a:pt x="3956" y="350500"/>
                  </a:lnTo>
                  <a:lnTo>
                    <a:pt x="15411" y="396918"/>
                  </a:lnTo>
                  <a:lnTo>
                    <a:pt x="33740" y="440201"/>
                  </a:lnTo>
                  <a:lnTo>
                    <a:pt x="58321" y="479728"/>
                  </a:lnTo>
                  <a:lnTo>
                    <a:pt x="88531" y="514879"/>
                  </a:lnTo>
                  <a:lnTo>
                    <a:pt x="123746" y="545032"/>
                  </a:lnTo>
                  <a:lnTo>
                    <a:pt x="163343" y="569565"/>
                  </a:lnTo>
                  <a:lnTo>
                    <a:pt x="206700" y="587858"/>
                  </a:lnTo>
                  <a:lnTo>
                    <a:pt x="253193" y="599290"/>
                  </a:lnTo>
                  <a:lnTo>
                    <a:pt x="302199" y="603238"/>
                  </a:lnTo>
                  <a:lnTo>
                    <a:pt x="351232" y="599290"/>
                  </a:lnTo>
                  <a:lnTo>
                    <a:pt x="397747" y="587858"/>
                  </a:lnTo>
                  <a:lnTo>
                    <a:pt x="441120" y="569565"/>
                  </a:lnTo>
                  <a:lnTo>
                    <a:pt x="480730" y="545032"/>
                  </a:lnTo>
                  <a:lnTo>
                    <a:pt x="515954" y="514879"/>
                  </a:lnTo>
                  <a:lnTo>
                    <a:pt x="546170" y="479728"/>
                  </a:lnTo>
                  <a:lnTo>
                    <a:pt x="570755" y="440201"/>
                  </a:lnTo>
                  <a:lnTo>
                    <a:pt x="589086" y="396918"/>
                  </a:lnTo>
                  <a:lnTo>
                    <a:pt x="600541" y="350500"/>
                  </a:lnTo>
                  <a:lnTo>
                    <a:pt x="604498" y="301570"/>
                  </a:lnTo>
                  <a:lnTo>
                    <a:pt x="600541" y="252642"/>
                  </a:lnTo>
                  <a:lnTo>
                    <a:pt x="589086" y="206232"/>
                  </a:lnTo>
                  <a:lnTo>
                    <a:pt x="570755" y="162960"/>
                  </a:lnTo>
                  <a:lnTo>
                    <a:pt x="546170" y="123446"/>
                  </a:lnTo>
                  <a:lnTo>
                    <a:pt x="515954" y="88309"/>
                  </a:lnTo>
                  <a:lnTo>
                    <a:pt x="480730" y="58171"/>
                  </a:lnTo>
                  <a:lnTo>
                    <a:pt x="441120" y="33651"/>
                  </a:lnTo>
                  <a:lnTo>
                    <a:pt x="397747" y="15369"/>
                  </a:lnTo>
                  <a:lnTo>
                    <a:pt x="351232" y="3945"/>
                  </a:lnTo>
                  <a:lnTo>
                    <a:pt x="30219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04237" y="4089466"/>
              <a:ext cx="604520" cy="603250"/>
            </a:xfrm>
            <a:custGeom>
              <a:avLst/>
              <a:gdLst/>
              <a:ahLst/>
              <a:cxnLst/>
              <a:rect l="l" t="t" r="r" b="b"/>
              <a:pathLst>
                <a:path w="604520" h="603250">
                  <a:moveTo>
                    <a:pt x="0" y="301570"/>
                  </a:moveTo>
                  <a:lnTo>
                    <a:pt x="3956" y="252642"/>
                  </a:lnTo>
                  <a:lnTo>
                    <a:pt x="15411" y="206232"/>
                  </a:lnTo>
                  <a:lnTo>
                    <a:pt x="33740" y="162960"/>
                  </a:lnTo>
                  <a:lnTo>
                    <a:pt x="58321" y="123446"/>
                  </a:lnTo>
                  <a:lnTo>
                    <a:pt x="88531" y="88309"/>
                  </a:lnTo>
                  <a:lnTo>
                    <a:pt x="123746" y="58171"/>
                  </a:lnTo>
                  <a:lnTo>
                    <a:pt x="163343" y="33651"/>
                  </a:lnTo>
                  <a:lnTo>
                    <a:pt x="206700" y="15369"/>
                  </a:lnTo>
                  <a:lnTo>
                    <a:pt x="253193" y="3945"/>
                  </a:lnTo>
                  <a:lnTo>
                    <a:pt x="302199" y="0"/>
                  </a:lnTo>
                  <a:lnTo>
                    <a:pt x="351232" y="3945"/>
                  </a:lnTo>
                  <a:lnTo>
                    <a:pt x="397747" y="15369"/>
                  </a:lnTo>
                  <a:lnTo>
                    <a:pt x="441120" y="33651"/>
                  </a:lnTo>
                  <a:lnTo>
                    <a:pt x="480730" y="58171"/>
                  </a:lnTo>
                  <a:lnTo>
                    <a:pt x="515954" y="88309"/>
                  </a:lnTo>
                  <a:lnTo>
                    <a:pt x="546170" y="123446"/>
                  </a:lnTo>
                  <a:lnTo>
                    <a:pt x="570755" y="162960"/>
                  </a:lnTo>
                  <a:lnTo>
                    <a:pt x="589086" y="206232"/>
                  </a:lnTo>
                  <a:lnTo>
                    <a:pt x="600541" y="252642"/>
                  </a:lnTo>
                  <a:lnTo>
                    <a:pt x="604498" y="301570"/>
                  </a:lnTo>
                  <a:lnTo>
                    <a:pt x="600541" y="350500"/>
                  </a:lnTo>
                  <a:lnTo>
                    <a:pt x="589086" y="396918"/>
                  </a:lnTo>
                  <a:lnTo>
                    <a:pt x="570755" y="440201"/>
                  </a:lnTo>
                  <a:lnTo>
                    <a:pt x="546170" y="479728"/>
                  </a:lnTo>
                  <a:lnTo>
                    <a:pt x="515954" y="514879"/>
                  </a:lnTo>
                  <a:lnTo>
                    <a:pt x="480730" y="545032"/>
                  </a:lnTo>
                  <a:lnTo>
                    <a:pt x="441120" y="569565"/>
                  </a:lnTo>
                  <a:lnTo>
                    <a:pt x="397747" y="587858"/>
                  </a:lnTo>
                  <a:lnTo>
                    <a:pt x="351232" y="599290"/>
                  </a:lnTo>
                  <a:lnTo>
                    <a:pt x="302199" y="603238"/>
                  </a:lnTo>
                  <a:lnTo>
                    <a:pt x="253193" y="599290"/>
                  </a:lnTo>
                  <a:lnTo>
                    <a:pt x="206700" y="587858"/>
                  </a:lnTo>
                  <a:lnTo>
                    <a:pt x="163343" y="569565"/>
                  </a:lnTo>
                  <a:lnTo>
                    <a:pt x="123746" y="545032"/>
                  </a:lnTo>
                  <a:lnTo>
                    <a:pt x="88531" y="514879"/>
                  </a:lnTo>
                  <a:lnTo>
                    <a:pt x="58321" y="479728"/>
                  </a:lnTo>
                  <a:lnTo>
                    <a:pt x="33740" y="440201"/>
                  </a:lnTo>
                  <a:lnTo>
                    <a:pt x="15411" y="396918"/>
                  </a:lnTo>
                  <a:lnTo>
                    <a:pt x="3956" y="350500"/>
                  </a:lnTo>
                  <a:lnTo>
                    <a:pt x="0" y="301570"/>
                  </a:lnTo>
                  <a:close/>
                </a:path>
              </a:pathLst>
            </a:custGeom>
            <a:ln w="492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7524" y="4050096"/>
            <a:ext cx="247015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0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55214" y="3325221"/>
            <a:ext cx="4242435" cy="2131695"/>
            <a:chOff x="1155214" y="3325221"/>
            <a:chExt cx="4242435" cy="2131695"/>
          </a:xfrm>
        </p:grpSpPr>
        <p:sp>
          <p:nvSpPr>
            <p:cNvPr id="36" name="object 36"/>
            <p:cNvSpPr/>
            <p:nvPr/>
          </p:nvSpPr>
          <p:spPr>
            <a:xfrm>
              <a:off x="1160131" y="3543496"/>
              <a:ext cx="885825" cy="634365"/>
            </a:xfrm>
            <a:custGeom>
              <a:avLst/>
              <a:gdLst/>
              <a:ahLst/>
              <a:cxnLst/>
              <a:rect l="l" t="t" r="r" b="b"/>
              <a:pathLst>
                <a:path w="885825" h="634364">
                  <a:moveTo>
                    <a:pt x="0" y="634279"/>
                  </a:moveTo>
                  <a:lnTo>
                    <a:pt x="885760" y="0"/>
                  </a:lnTo>
                </a:path>
              </a:pathLst>
            </a:custGeom>
            <a:ln w="983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61895" y="3330137"/>
              <a:ext cx="1344930" cy="0"/>
            </a:xfrm>
            <a:custGeom>
              <a:avLst/>
              <a:gdLst/>
              <a:ahLst/>
              <a:cxnLst/>
              <a:rect l="l" t="t" r="r" b="b"/>
              <a:pathLst>
                <a:path w="1344929">
                  <a:moveTo>
                    <a:pt x="0" y="0"/>
                  </a:moveTo>
                  <a:lnTo>
                    <a:pt x="1344543" y="0"/>
                  </a:lnTo>
                </a:path>
              </a:pathLst>
            </a:custGeom>
            <a:ln w="982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0937" y="3330137"/>
              <a:ext cx="882015" cy="847725"/>
            </a:xfrm>
            <a:custGeom>
              <a:avLst/>
              <a:gdLst/>
              <a:ahLst/>
              <a:cxnLst/>
              <a:rect l="l" t="t" r="r" b="b"/>
              <a:pathLst>
                <a:path w="882014" h="847725">
                  <a:moveTo>
                    <a:pt x="0" y="0"/>
                  </a:moveTo>
                  <a:lnTo>
                    <a:pt x="881793" y="847638"/>
                  </a:lnTo>
                </a:path>
              </a:pathLst>
            </a:custGeom>
            <a:ln w="983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22443" y="4604395"/>
              <a:ext cx="970915" cy="634365"/>
            </a:xfrm>
            <a:custGeom>
              <a:avLst/>
              <a:gdLst/>
              <a:ahLst/>
              <a:cxnLst/>
              <a:rect l="l" t="t" r="r" b="b"/>
              <a:pathLst>
                <a:path w="970914" h="634364">
                  <a:moveTo>
                    <a:pt x="970288" y="0"/>
                  </a:moveTo>
                  <a:lnTo>
                    <a:pt x="0" y="634260"/>
                  </a:lnTo>
                </a:path>
              </a:pathLst>
            </a:custGeom>
            <a:ln w="982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61895" y="5451964"/>
              <a:ext cx="1344930" cy="0"/>
            </a:xfrm>
            <a:custGeom>
              <a:avLst/>
              <a:gdLst/>
              <a:ahLst/>
              <a:cxnLst/>
              <a:rect l="l" t="t" r="r" b="b"/>
              <a:pathLst>
                <a:path w="1344929">
                  <a:moveTo>
                    <a:pt x="0" y="0"/>
                  </a:moveTo>
                  <a:lnTo>
                    <a:pt x="1344543" y="0"/>
                  </a:lnTo>
                </a:path>
              </a:pathLst>
            </a:custGeom>
            <a:ln w="982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60131" y="4604395"/>
              <a:ext cx="797560" cy="847725"/>
            </a:xfrm>
            <a:custGeom>
              <a:avLst/>
              <a:gdLst/>
              <a:ahLst/>
              <a:cxnLst/>
              <a:rect l="l" t="t" r="r" b="b"/>
              <a:pathLst>
                <a:path w="797560" h="847725">
                  <a:moveTo>
                    <a:pt x="0" y="0"/>
                  </a:moveTo>
                  <a:lnTo>
                    <a:pt x="797266" y="847569"/>
                  </a:lnTo>
                </a:path>
              </a:pathLst>
            </a:custGeom>
            <a:ln w="983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59597" y="3631806"/>
              <a:ext cx="0" cy="1518920"/>
            </a:xfrm>
            <a:custGeom>
              <a:avLst/>
              <a:gdLst/>
              <a:ahLst/>
              <a:cxnLst/>
              <a:rect l="l" t="t" r="r" b="b"/>
              <a:pathLst>
                <a:path h="1518920">
                  <a:moveTo>
                    <a:pt x="0" y="0"/>
                  </a:moveTo>
                  <a:lnTo>
                    <a:pt x="0" y="1518529"/>
                  </a:lnTo>
                </a:path>
              </a:pathLst>
            </a:custGeom>
            <a:ln w="98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73401" y="3543496"/>
              <a:ext cx="1522095" cy="1695450"/>
            </a:xfrm>
            <a:custGeom>
              <a:avLst/>
              <a:gdLst/>
              <a:ahLst/>
              <a:cxnLst/>
              <a:rect l="l" t="t" r="r" b="b"/>
              <a:pathLst>
                <a:path w="1522095" h="1695450">
                  <a:moveTo>
                    <a:pt x="0" y="1695158"/>
                  </a:moveTo>
                  <a:lnTo>
                    <a:pt x="1521532" y="0"/>
                  </a:lnTo>
                </a:path>
              </a:pathLst>
            </a:custGeom>
            <a:ln w="983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08639" y="3631806"/>
              <a:ext cx="0" cy="1518920"/>
            </a:xfrm>
            <a:custGeom>
              <a:avLst/>
              <a:gdLst/>
              <a:ahLst/>
              <a:cxnLst/>
              <a:rect l="l" t="t" r="r" b="b"/>
              <a:pathLst>
                <a:path h="1518920">
                  <a:moveTo>
                    <a:pt x="0" y="0"/>
                  </a:moveTo>
                  <a:lnTo>
                    <a:pt x="0" y="1518529"/>
                  </a:lnTo>
                </a:path>
              </a:pathLst>
            </a:custGeom>
            <a:ln w="98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305401" y="3508350"/>
            <a:ext cx="17526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46" name="object 46"/>
          <p:cNvSpPr txBox="1"/>
          <p:nvPr/>
        </p:nvSpPr>
        <p:spPr>
          <a:xfrm>
            <a:off x="2008976" y="4174113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05401" y="4974925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48870" y="2907911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5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74441" y="4116157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4059" y="5440296"/>
            <a:ext cx="32131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10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53733" y="4174113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85782" y="4974925"/>
            <a:ext cx="1758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23790" y="3373478"/>
            <a:ext cx="17526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1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300">
              <a:latin typeface="Calibri"/>
              <a:cs typeface="Calibri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6440296" y="1738757"/>
          <a:ext cx="5480682" cy="1758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 marR="1219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vious  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Find</a:t>
            </a:r>
            <a:r>
              <a:rPr spc="-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shortest</a:t>
            </a:r>
            <a:r>
              <a:rPr spc="-5" dirty="0"/>
              <a:t> </a:t>
            </a:r>
            <a:r>
              <a:rPr spc="-10" dirty="0"/>
              <a:t>path</a:t>
            </a:r>
            <a:r>
              <a:rPr spc="-5" dirty="0"/>
              <a:t> </a:t>
            </a:r>
            <a:r>
              <a:rPr spc="-20" dirty="0"/>
              <a:t>from </a:t>
            </a:r>
            <a:r>
              <a:rPr dirty="0"/>
              <a:t>a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-10" dirty="0"/>
              <a:t> </a:t>
            </a:r>
            <a:r>
              <a:rPr dirty="0"/>
              <a:t>z.</a:t>
            </a:r>
            <a:r>
              <a:rPr spc="20" dirty="0"/>
              <a:t> </a:t>
            </a:r>
            <a:r>
              <a:rPr dirty="0"/>
              <a:t>Using </a:t>
            </a:r>
            <a:r>
              <a:rPr spc="-980" dirty="0"/>
              <a:t> </a:t>
            </a:r>
            <a:r>
              <a:rPr spc="-45" dirty="0"/>
              <a:t>Dijkstra’s</a:t>
            </a:r>
            <a:r>
              <a:rPr spc="-50" dirty="0"/>
              <a:t> </a:t>
            </a:r>
            <a:r>
              <a:rPr spc="-5" dirty="0"/>
              <a:t>Algorithm</a:t>
            </a:r>
            <a:r>
              <a:rPr spc="-25" dirty="0"/>
              <a:t> </a:t>
            </a:r>
            <a:r>
              <a:rPr dirty="0"/>
              <a:t>(Book</a:t>
            </a:r>
            <a:r>
              <a:rPr spc="10" dirty="0"/>
              <a:t> </a:t>
            </a:r>
            <a:r>
              <a:rPr dirty="0"/>
              <a:t>1, </a:t>
            </a:r>
            <a:r>
              <a:rPr spc="-35" dirty="0"/>
              <a:t>Page</a:t>
            </a:r>
            <a:r>
              <a:rPr spc="-10" dirty="0"/>
              <a:t> </a:t>
            </a:r>
            <a:r>
              <a:rPr dirty="0"/>
              <a:t>733)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265" y="4102336"/>
            <a:ext cx="661670" cy="659765"/>
            <a:chOff x="701265" y="4102336"/>
            <a:chExt cx="661670" cy="659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265" y="4102336"/>
              <a:ext cx="661253" cy="6595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195" y="4109180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331" y="0"/>
                  </a:moveTo>
                  <a:lnTo>
                    <a:pt x="255803" y="3984"/>
                  </a:lnTo>
                  <a:lnTo>
                    <a:pt x="208821" y="15519"/>
                  </a:lnTo>
                  <a:lnTo>
                    <a:pt x="165011" y="33979"/>
                  </a:lnTo>
                  <a:lnTo>
                    <a:pt x="125004" y="58737"/>
                  </a:lnTo>
                  <a:lnTo>
                    <a:pt x="89427" y="89169"/>
                  </a:lnTo>
                  <a:lnTo>
                    <a:pt x="58909" y="124647"/>
                  </a:lnTo>
                  <a:lnTo>
                    <a:pt x="34079" y="164546"/>
                  </a:lnTo>
                  <a:lnTo>
                    <a:pt x="15565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5" y="400781"/>
                  </a:lnTo>
                  <a:lnTo>
                    <a:pt x="34079" y="444485"/>
                  </a:lnTo>
                  <a:lnTo>
                    <a:pt x="58909" y="484397"/>
                  </a:lnTo>
                  <a:lnTo>
                    <a:pt x="89427" y="519890"/>
                  </a:lnTo>
                  <a:lnTo>
                    <a:pt x="125004" y="550336"/>
                  </a:lnTo>
                  <a:lnTo>
                    <a:pt x="165011" y="575108"/>
                  </a:lnTo>
                  <a:lnTo>
                    <a:pt x="208821" y="593579"/>
                  </a:lnTo>
                  <a:lnTo>
                    <a:pt x="255803" y="605122"/>
                  </a:lnTo>
                  <a:lnTo>
                    <a:pt x="305331" y="609109"/>
                  </a:lnTo>
                  <a:lnTo>
                    <a:pt x="354856" y="605122"/>
                  </a:lnTo>
                  <a:lnTo>
                    <a:pt x="401837" y="593579"/>
                  </a:lnTo>
                  <a:lnTo>
                    <a:pt x="445646" y="575108"/>
                  </a:lnTo>
                  <a:lnTo>
                    <a:pt x="485653" y="550336"/>
                  </a:lnTo>
                  <a:lnTo>
                    <a:pt x="521230" y="519890"/>
                  </a:lnTo>
                  <a:lnTo>
                    <a:pt x="551749" y="484397"/>
                  </a:lnTo>
                  <a:lnTo>
                    <a:pt x="576580" y="444485"/>
                  </a:lnTo>
                  <a:lnTo>
                    <a:pt x="595095" y="400781"/>
                  </a:lnTo>
                  <a:lnTo>
                    <a:pt x="606665" y="353911"/>
                  </a:lnTo>
                  <a:lnTo>
                    <a:pt x="610661" y="304505"/>
                  </a:lnTo>
                  <a:lnTo>
                    <a:pt x="606665" y="255101"/>
                  </a:lnTo>
                  <a:lnTo>
                    <a:pt x="595095" y="208239"/>
                  </a:lnTo>
                  <a:lnTo>
                    <a:pt x="576580" y="164546"/>
                  </a:lnTo>
                  <a:lnTo>
                    <a:pt x="551749" y="124647"/>
                  </a:lnTo>
                  <a:lnTo>
                    <a:pt x="521230" y="89169"/>
                  </a:lnTo>
                  <a:lnTo>
                    <a:pt x="485653" y="58737"/>
                  </a:lnTo>
                  <a:lnTo>
                    <a:pt x="445646" y="33979"/>
                  </a:lnTo>
                  <a:lnTo>
                    <a:pt x="401837" y="15519"/>
                  </a:lnTo>
                  <a:lnTo>
                    <a:pt x="354856" y="3984"/>
                  </a:lnTo>
                  <a:lnTo>
                    <a:pt x="30533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4195" y="4109180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5" y="208239"/>
                  </a:lnTo>
                  <a:lnTo>
                    <a:pt x="34079" y="164546"/>
                  </a:lnTo>
                  <a:lnTo>
                    <a:pt x="58909" y="124647"/>
                  </a:lnTo>
                  <a:lnTo>
                    <a:pt x="89427" y="89169"/>
                  </a:lnTo>
                  <a:lnTo>
                    <a:pt x="125004" y="58737"/>
                  </a:lnTo>
                  <a:lnTo>
                    <a:pt x="165011" y="33979"/>
                  </a:lnTo>
                  <a:lnTo>
                    <a:pt x="208821" y="15519"/>
                  </a:lnTo>
                  <a:lnTo>
                    <a:pt x="255803" y="3984"/>
                  </a:lnTo>
                  <a:lnTo>
                    <a:pt x="305331" y="0"/>
                  </a:lnTo>
                  <a:lnTo>
                    <a:pt x="354856" y="3984"/>
                  </a:lnTo>
                  <a:lnTo>
                    <a:pt x="401837" y="15519"/>
                  </a:lnTo>
                  <a:lnTo>
                    <a:pt x="445646" y="33979"/>
                  </a:lnTo>
                  <a:lnTo>
                    <a:pt x="485653" y="58737"/>
                  </a:lnTo>
                  <a:lnTo>
                    <a:pt x="521230" y="89169"/>
                  </a:lnTo>
                  <a:lnTo>
                    <a:pt x="551749" y="124647"/>
                  </a:lnTo>
                  <a:lnTo>
                    <a:pt x="576580" y="164546"/>
                  </a:lnTo>
                  <a:lnTo>
                    <a:pt x="595095" y="208239"/>
                  </a:lnTo>
                  <a:lnTo>
                    <a:pt x="606665" y="255101"/>
                  </a:lnTo>
                  <a:lnTo>
                    <a:pt x="610661" y="304505"/>
                  </a:lnTo>
                  <a:lnTo>
                    <a:pt x="606665" y="353911"/>
                  </a:lnTo>
                  <a:lnTo>
                    <a:pt x="595095" y="400781"/>
                  </a:lnTo>
                  <a:lnTo>
                    <a:pt x="576580" y="444485"/>
                  </a:lnTo>
                  <a:lnTo>
                    <a:pt x="551749" y="484397"/>
                  </a:lnTo>
                  <a:lnTo>
                    <a:pt x="521230" y="519890"/>
                  </a:lnTo>
                  <a:lnTo>
                    <a:pt x="485653" y="550336"/>
                  </a:lnTo>
                  <a:lnTo>
                    <a:pt x="445646" y="575108"/>
                  </a:lnTo>
                  <a:lnTo>
                    <a:pt x="401837" y="593579"/>
                  </a:lnTo>
                  <a:lnTo>
                    <a:pt x="354856" y="605122"/>
                  </a:lnTo>
                  <a:lnTo>
                    <a:pt x="305331" y="609109"/>
                  </a:lnTo>
                  <a:lnTo>
                    <a:pt x="255803" y="605122"/>
                  </a:lnTo>
                  <a:lnTo>
                    <a:pt x="208821" y="593579"/>
                  </a:lnTo>
                  <a:lnTo>
                    <a:pt x="165011" y="575108"/>
                  </a:lnTo>
                  <a:lnTo>
                    <a:pt x="125004" y="550336"/>
                  </a:lnTo>
                  <a:lnTo>
                    <a:pt x="89427" y="519890"/>
                  </a:lnTo>
                  <a:lnTo>
                    <a:pt x="58909" y="484397"/>
                  </a:lnTo>
                  <a:lnTo>
                    <a:pt x="34079" y="444485"/>
                  </a:lnTo>
                  <a:lnTo>
                    <a:pt x="15565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8987" y="4069551"/>
            <a:ext cx="30226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A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3829" y="3016235"/>
            <a:ext cx="688975" cy="2834640"/>
            <a:chOff x="2013829" y="3016235"/>
            <a:chExt cx="688975" cy="28346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829" y="3016235"/>
              <a:ext cx="688598" cy="6918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0820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0820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830" y="5158662"/>
              <a:ext cx="688598" cy="6918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50820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305270" y="0"/>
                  </a:moveTo>
                  <a:lnTo>
                    <a:pt x="255766" y="3986"/>
                  </a:lnTo>
                  <a:lnTo>
                    <a:pt x="208801" y="15527"/>
                  </a:lnTo>
                  <a:lnTo>
                    <a:pt x="165003" y="33995"/>
                  </a:lnTo>
                  <a:lnTo>
                    <a:pt x="125003" y="58764"/>
                  </a:lnTo>
                  <a:lnTo>
                    <a:pt x="89430" y="89206"/>
                  </a:lnTo>
                  <a:lnTo>
                    <a:pt x="58914" y="124694"/>
                  </a:lnTo>
                  <a:lnTo>
                    <a:pt x="34083" y="164601"/>
                  </a:lnTo>
                  <a:lnTo>
                    <a:pt x="15567" y="208300"/>
                  </a:lnTo>
                  <a:lnTo>
                    <a:pt x="3996" y="255163"/>
                  </a:lnTo>
                  <a:lnTo>
                    <a:pt x="0" y="304564"/>
                  </a:lnTo>
                  <a:lnTo>
                    <a:pt x="3996" y="353965"/>
                  </a:lnTo>
                  <a:lnTo>
                    <a:pt x="15567" y="400828"/>
                  </a:lnTo>
                  <a:lnTo>
                    <a:pt x="34083" y="444527"/>
                  </a:lnTo>
                  <a:lnTo>
                    <a:pt x="58914" y="484434"/>
                  </a:lnTo>
                  <a:lnTo>
                    <a:pt x="89430" y="519922"/>
                  </a:lnTo>
                  <a:lnTo>
                    <a:pt x="125003" y="550364"/>
                  </a:lnTo>
                  <a:lnTo>
                    <a:pt x="165003" y="575133"/>
                  </a:lnTo>
                  <a:lnTo>
                    <a:pt x="208801" y="593602"/>
                  </a:lnTo>
                  <a:lnTo>
                    <a:pt x="255766" y="605142"/>
                  </a:lnTo>
                  <a:lnTo>
                    <a:pt x="305270" y="609129"/>
                  </a:lnTo>
                  <a:lnTo>
                    <a:pt x="354801" y="605142"/>
                  </a:lnTo>
                  <a:lnTo>
                    <a:pt x="401788" y="593602"/>
                  </a:lnTo>
                  <a:lnTo>
                    <a:pt x="445602" y="575133"/>
                  </a:lnTo>
                  <a:lnTo>
                    <a:pt x="485615" y="550364"/>
                  </a:lnTo>
                  <a:lnTo>
                    <a:pt x="521197" y="519922"/>
                  </a:lnTo>
                  <a:lnTo>
                    <a:pt x="551719" y="484434"/>
                  </a:lnTo>
                  <a:lnTo>
                    <a:pt x="576554" y="444527"/>
                  </a:lnTo>
                  <a:lnTo>
                    <a:pt x="595071" y="400828"/>
                  </a:lnTo>
                  <a:lnTo>
                    <a:pt x="606643" y="353965"/>
                  </a:lnTo>
                  <a:lnTo>
                    <a:pt x="610640" y="304564"/>
                  </a:lnTo>
                  <a:lnTo>
                    <a:pt x="606643" y="255163"/>
                  </a:lnTo>
                  <a:lnTo>
                    <a:pt x="595071" y="208300"/>
                  </a:lnTo>
                  <a:lnTo>
                    <a:pt x="576554" y="164601"/>
                  </a:lnTo>
                  <a:lnTo>
                    <a:pt x="551719" y="124694"/>
                  </a:lnTo>
                  <a:lnTo>
                    <a:pt x="521197" y="89206"/>
                  </a:lnTo>
                  <a:lnTo>
                    <a:pt x="485615" y="58764"/>
                  </a:lnTo>
                  <a:lnTo>
                    <a:pt x="445602" y="33995"/>
                  </a:lnTo>
                  <a:lnTo>
                    <a:pt x="401788" y="15527"/>
                  </a:lnTo>
                  <a:lnTo>
                    <a:pt x="354801" y="3986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0820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69" h="609600">
                  <a:moveTo>
                    <a:pt x="0" y="304564"/>
                  </a:moveTo>
                  <a:lnTo>
                    <a:pt x="3996" y="255163"/>
                  </a:lnTo>
                  <a:lnTo>
                    <a:pt x="15567" y="208300"/>
                  </a:lnTo>
                  <a:lnTo>
                    <a:pt x="34083" y="164601"/>
                  </a:lnTo>
                  <a:lnTo>
                    <a:pt x="58914" y="124694"/>
                  </a:lnTo>
                  <a:lnTo>
                    <a:pt x="89430" y="89206"/>
                  </a:lnTo>
                  <a:lnTo>
                    <a:pt x="125003" y="58764"/>
                  </a:lnTo>
                  <a:lnTo>
                    <a:pt x="165003" y="33995"/>
                  </a:lnTo>
                  <a:lnTo>
                    <a:pt x="208801" y="15527"/>
                  </a:lnTo>
                  <a:lnTo>
                    <a:pt x="255766" y="3986"/>
                  </a:lnTo>
                  <a:lnTo>
                    <a:pt x="305270" y="0"/>
                  </a:lnTo>
                  <a:lnTo>
                    <a:pt x="354801" y="3986"/>
                  </a:lnTo>
                  <a:lnTo>
                    <a:pt x="401788" y="15527"/>
                  </a:lnTo>
                  <a:lnTo>
                    <a:pt x="445602" y="33995"/>
                  </a:lnTo>
                  <a:lnTo>
                    <a:pt x="485615" y="58764"/>
                  </a:lnTo>
                  <a:lnTo>
                    <a:pt x="521197" y="89206"/>
                  </a:lnTo>
                  <a:lnTo>
                    <a:pt x="551719" y="124694"/>
                  </a:lnTo>
                  <a:lnTo>
                    <a:pt x="576554" y="164601"/>
                  </a:lnTo>
                  <a:lnTo>
                    <a:pt x="595071" y="208300"/>
                  </a:lnTo>
                  <a:lnTo>
                    <a:pt x="606643" y="255163"/>
                  </a:lnTo>
                  <a:lnTo>
                    <a:pt x="610640" y="304564"/>
                  </a:lnTo>
                  <a:lnTo>
                    <a:pt x="606643" y="353965"/>
                  </a:lnTo>
                  <a:lnTo>
                    <a:pt x="595071" y="400828"/>
                  </a:lnTo>
                  <a:lnTo>
                    <a:pt x="576554" y="444527"/>
                  </a:lnTo>
                  <a:lnTo>
                    <a:pt x="551719" y="484434"/>
                  </a:lnTo>
                  <a:lnTo>
                    <a:pt x="521197" y="519922"/>
                  </a:lnTo>
                  <a:lnTo>
                    <a:pt x="485615" y="550364"/>
                  </a:lnTo>
                  <a:lnTo>
                    <a:pt x="445602" y="575133"/>
                  </a:lnTo>
                  <a:lnTo>
                    <a:pt x="401788" y="593602"/>
                  </a:lnTo>
                  <a:lnTo>
                    <a:pt x="354801" y="605142"/>
                  </a:lnTo>
                  <a:lnTo>
                    <a:pt x="305270" y="609129"/>
                  </a:lnTo>
                  <a:lnTo>
                    <a:pt x="255766" y="605142"/>
                  </a:lnTo>
                  <a:lnTo>
                    <a:pt x="208801" y="593602"/>
                  </a:lnTo>
                  <a:lnTo>
                    <a:pt x="165003" y="575133"/>
                  </a:lnTo>
                  <a:lnTo>
                    <a:pt x="125003" y="550364"/>
                  </a:lnTo>
                  <a:lnTo>
                    <a:pt x="89430" y="519922"/>
                  </a:lnTo>
                  <a:lnTo>
                    <a:pt x="58914" y="484434"/>
                  </a:lnTo>
                  <a:lnTo>
                    <a:pt x="34083" y="444527"/>
                  </a:lnTo>
                  <a:lnTo>
                    <a:pt x="15567" y="400828"/>
                  </a:lnTo>
                  <a:lnTo>
                    <a:pt x="3996" y="353965"/>
                  </a:lnTo>
                  <a:lnTo>
                    <a:pt x="0" y="304564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17603" y="5142490"/>
            <a:ext cx="28067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C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82675" y="3016235"/>
            <a:ext cx="688975" cy="2834640"/>
            <a:chOff x="3982675" y="3016235"/>
            <a:chExt cx="688975" cy="283464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2675" y="3016235"/>
              <a:ext cx="688598" cy="6918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19666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9666" y="3037957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2675" y="5158662"/>
              <a:ext cx="688598" cy="6918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19666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6"/>
                  </a:lnTo>
                  <a:lnTo>
                    <a:pt x="208801" y="15527"/>
                  </a:lnTo>
                  <a:lnTo>
                    <a:pt x="165003" y="33995"/>
                  </a:lnTo>
                  <a:lnTo>
                    <a:pt x="125003" y="58764"/>
                  </a:lnTo>
                  <a:lnTo>
                    <a:pt x="89430" y="89206"/>
                  </a:lnTo>
                  <a:lnTo>
                    <a:pt x="58914" y="124694"/>
                  </a:lnTo>
                  <a:lnTo>
                    <a:pt x="34083" y="164601"/>
                  </a:lnTo>
                  <a:lnTo>
                    <a:pt x="15567" y="208300"/>
                  </a:lnTo>
                  <a:lnTo>
                    <a:pt x="3996" y="255163"/>
                  </a:lnTo>
                  <a:lnTo>
                    <a:pt x="0" y="304564"/>
                  </a:lnTo>
                  <a:lnTo>
                    <a:pt x="3996" y="353965"/>
                  </a:lnTo>
                  <a:lnTo>
                    <a:pt x="15567" y="400828"/>
                  </a:lnTo>
                  <a:lnTo>
                    <a:pt x="34083" y="444527"/>
                  </a:lnTo>
                  <a:lnTo>
                    <a:pt x="58914" y="484434"/>
                  </a:lnTo>
                  <a:lnTo>
                    <a:pt x="89430" y="519922"/>
                  </a:lnTo>
                  <a:lnTo>
                    <a:pt x="125003" y="550364"/>
                  </a:lnTo>
                  <a:lnTo>
                    <a:pt x="165003" y="575133"/>
                  </a:lnTo>
                  <a:lnTo>
                    <a:pt x="208801" y="593602"/>
                  </a:lnTo>
                  <a:lnTo>
                    <a:pt x="255766" y="605142"/>
                  </a:lnTo>
                  <a:lnTo>
                    <a:pt x="305270" y="609129"/>
                  </a:lnTo>
                  <a:lnTo>
                    <a:pt x="354801" y="605142"/>
                  </a:lnTo>
                  <a:lnTo>
                    <a:pt x="401788" y="593602"/>
                  </a:lnTo>
                  <a:lnTo>
                    <a:pt x="445602" y="575133"/>
                  </a:lnTo>
                  <a:lnTo>
                    <a:pt x="485615" y="550364"/>
                  </a:lnTo>
                  <a:lnTo>
                    <a:pt x="521197" y="519922"/>
                  </a:lnTo>
                  <a:lnTo>
                    <a:pt x="551719" y="484434"/>
                  </a:lnTo>
                  <a:lnTo>
                    <a:pt x="576554" y="444527"/>
                  </a:lnTo>
                  <a:lnTo>
                    <a:pt x="595071" y="400828"/>
                  </a:lnTo>
                  <a:lnTo>
                    <a:pt x="606643" y="353965"/>
                  </a:lnTo>
                  <a:lnTo>
                    <a:pt x="610640" y="304564"/>
                  </a:lnTo>
                  <a:lnTo>
                    <a:pt x="606643" y="255163"/>
                  </a:lnTo>
                  <a:lnTo>
                    <a:pt x="595071" y="208300"/>
                  </a:lnTo>
                  <a:lnTo>
                    <a:pt x="576554" y="164601"/>
                  </a:lnTo>
                  <a:lnTo>
                    <a:pt x="551719" y="124694"/>
                  </a:lnTo>
                  <a:lnTo>
                    <a:pt x="521197" y="89206"/>
                  </a:lnTo>
                  <a:lnTo>
                    <a:pt x="485615" y="58764"/>
                  </a:lnTo>
                  <a:lnTo>
                    <a:pt x="445602" y="33995"/>
                  </a:lnTo>
                  <a:lnTo>
                    <a:pt x="401788" y="15527"/>
                  </a:lnTo>
                  <a:lnTo>
                    <a:pt x="354801" y="3986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9666" y="5180374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64"/>
                  </a:moveTo>
                  <a:lnTo>
                    <a:pt x="3996" y="255163"/>
                  </a:lnTo>
                  <a:lnTo>
                    <a:pt x="15567" y="208300"/>
                  </a:lnTo>
                  <a:lnTo>
                    <a:pt x="34083" y="164601"/>
                  </a:lnTo>
                  <a:lnTo>
                    <a:pt x="58914" y="124694"/>
                  </a:lnTo>
                  <a:lnTo>
                    <a:pt x="89430" y="89206"/>
                  </a:lnTo>
                  <a:lnTo>
                    <a:pt x="125003" y="58764"/>
                  </a:lnTo>
                  <a:lnTo>
                    <a:pt x="165003" y="33995"/>
                  </a:lnTo>
                  <a:lnTo>
                    <a:pt x="208801" y="15527"/>
                  </a:lnTo>
                  <a:lnTo>
                    <a:pt x="255766" y="3986"/>
                  </a:lnTo>
                  <a:lnTo>
                    <a:pt x="305270" y="0"/>
                  </a:lnTo>
                  <a:lnTo>
                    <a:pt x="354801" y="3986"/>
                  </a:lnTo>
                  <a:lnTo>
                    <a:pt x="401788" y="15527"/>
                  </a:lnTo>
                  <a:lnTo>
                    <a:pt x="445602" y="33995"/>
                  </a:lnTo>
                  <a:lnTo>
                    <a:pt x="485615" y="58764"/>
                  </a:lnTo>
                  <a:lnTo>
                    <a:pt x="521197" y="89206"/>
                  </a:lnTo>
                  <a:lnTo>
                    <a:pt x="551719" y="124694"/>
                  </a:lnTo>
                  <a:lnTo>
                    <a:pt x="576554" y="164601"/>
                  </a:lnTo>
                  <a:lnTo>
                    <a:pt x="595071" y="208300"/>
                  </a:lnTo>
                  <a:lnTo>
                    <a:pt x="606643" y="255163"/>
                  </a:lnTo>
                  <a:lnTo>
                    <a:pt x="610640" y="304564"/>
                  </a:lnTo>
                  <a:lnTo>
                    <a:pt x="606643" y="353965"/>
                  </a:lnTo>
                  <a:lnTo>
                    <a:pt x="595071" y="400828"/>
                  </a:lnTo>
                  <a:lnTo>
                    <a:pt x="576554" y="444527"/>
                  </a:lnTo>
                  <a:lnTo>
                    <a:pt x="551719" y="484434"/>
                  </a:lnTo>
                  <a:lnTo>
                    <a:pt x="521197" y="519922"/>
                  </a:lnTo>
                  <a:lnTo>
                    <a:pt x="485615" y="550364"/>
                  </a:lnTo>
                  <a:lnTo>
                    <a:pt x="445602" y="575133"/>
                  </a:lnTo>
                  <a:lnTo>
                    <a:pt x="401788" y="593602"/>
                  </a:lnTo>
                  <a:lnTo>
                    <a:pt x="354801" y="605142"/>
                  </a:lnTo>
                  <a:lnTo>
                    <a:pt x="305270" y="609129"/>
                  </a:lnTo>
                  <a:lnTo>
                    <a:pt x="255766" y="605142"/>
                  </a:lnTo>
                  <a:lnTo>
                    <a:pt x="208801" y="593602"/>
                  </a:lnTo>
                  <a:lnTo>
                    <a:pt x="165003" y="575133"/>
                  </a:lnTo>
                  <a:lnTo>
                    <a:pt x="125003" y="550364"/>
                  </a:lnTo>
                  <a:lnTo>
                    <a:pt x="89430" y="519922"/>
                  </a:lnTo>
                  <a:lnTo>
                    <a:pt x="58914" y="484434"/>
                  </a:lnTo>
                  <a:lnTo>
                    <a:pt x="34083" y="444527"/>
                  </a:lnTo>
                  <a:lnTo>
                    <a:pt x="15567" y="400828"/>
                  </a:lnTo>
                  <a:lnTo>
                    <a:pt x="3996" y="353965"/>
                  </a:lnTo>
                  <a:lnTo>
                    <a:pt x="0" y="304564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98878" y="5142490"/>
            <a:ext cx="259079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E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394676" y="4087459"/>
            <a:ext cx="688975" cy="692150"/>
            <a:chOff x="5394676" y="4087459"/>
            <a:chExt cx="688975" cy="69215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676" y="4087459"/>
              <a:ext cx="688598" cy="6918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31666" y="4109181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305270" y="0"/>
                  </a:moveTo>
                  <a:lnTo>
                    <a:pt x="255766" y="3984"/>
                  </a:lnTo>
                  <a:lnTo>
                    <a:pt x="208801" y="15519"/>
                  </a:lnTo>
                  <a:lnTo>
                    <a:pt x="165003" y="33979"/>
                  </a:lnTo>
                  <a:lnTo>
                    <a:pt x="125003" y="58737"/>
                  </a:lnTo>
                  <a:lnTo>
                    <a:pt x="89430" y="89169"/>
                  </a:lnTo>
                  <a:lnTo>
                    <a:pt x="58914" y="124647"/>
                  </a:lnTo>
                  <a:lnTo>
                    <a:pt x="34083" y="164546"/>
                  </a:lnTo>
                  <a:lnTo>
                    <a:pt x="15567" y="208239"/>
                  </a:lnTo>
                  <a:lnTo>
                    <a:pt x="3996" y="255101"/>
                  </a:lnTo>
                  <a:lnTo>
                    <a:pt x="0" y="304505"/>
                  </a:lnTo>
                  <a:lnTo>
                    <a:pt x="3996" y="353911"/>
                  </a:lnTo>
                  <a:lnTo>
                    <a:pt x="15567" y="400781"/>
                  </a:lnTo>
                  <a:lnTo>
                    <a:pt x="34083" y="444485"/>
                  </a:lnTo>
                  <a:lnTo>
                    <a:pt x="58914" y="484397"/>
                  </a:lnTo>
                  <a:lnTo>
                    <a:pt x="89430" y="519890"/>
                  </a:lnTo>
                  <a:lnTo>
                    <a:pt x="125003" y="550336"/>
                  </a:lnTo>
                  <a:lnTo>
                    <a:pt x="165003" y="575108"/>
                  </a:lnTo>
                  <a:lnTo>
                    <a:pt x="208801" y="593579"/>
                  </a:lnTo>
                  <a:lnTo>
                    <a:pt x="255766" y="605122"/>
                  </a:lnTo>
                  <a:lnTo>
                    <a:pt x="305270" y="609109"/>
                  </a:lnTo>
                  <a:lnTo>
                    <a:pt x="354801" y="605122"/>
                  </a:lnTo>
                  <a:lnTo>
                    <a:pt x="401788" y="593579"/>
                  </a:lnTo>
                  <a:lnTo>
                    <a:pt x="445602" y="575108"/>
                  </a:lnTo>
                  <a:lnTo>
                    <a:pt x="485615" y="550336"/>
                  </a:lnTo>
                  <a:lnTo>
                    <a:pt x="521197" y="519890"/>
                  </a:lnTo>
                  <a:lnTo>
                    <a:pt x="551719" y="484397"/>
                  </a:lnTo>
                  <a:lnTo>
                    <a:pt x="576554" y="444485"/>
                  </a:lnTo>
                  <a:lnTo>
                    <a:pt x="595071" y="400781"/>
                  </a:lnTo>
                  <a:lnTo>
                    <a:pt x="606643" y="353911"/>
                  </a:lnTo>
                  <a:lnTo>
                    <a:pt x="610640" y="304505"/>
                  </a:lnTo>
                  <a:lnTo>
                    <a:pt x="606643" y="255101"/>
                  </a:lnTo>
                  <a:lnTo>
                    <a:pt x="595071" y="208239"/>
                  </a:lnTo>
                  <a:lnTo>
                    <a:pt x="576554" y="164546"/>
                  </a:lnTo>
                  <a:lnTo>
                    <a:pt x="551719" y="124647"/>
                  </a:lnTo>
                  <a:lnTo>
                    <a:pt x="521197" y="89169"/>
                  </a:lnTo>
                  <a:lnTo>
                    <a:pt x="485615" y="58737"/>
                  </a:lnTo>
                  <a:lnTo>
                    <a:pt x="445602" y="33979"/>
                  </a:lnTo>
                  <a:lnTo>
                    <a:pt x="401788" y="15519"/>
                  </a:lnTo>
                  <a:lnTo>
                    <a:pt x="354801" y="3984"/>
                  </a:lnTo>
                  <a:lnTo>
                    <a:pt x="3052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31666" y="4109181"/>
              <a:ext cx="610870" cy="609600"/>
            </a:xfrm>
            <a:custGeom>
              <a:avLst/>
              <a:gdLst/>
              <a:ahLst/>
              <a:cxnLst/>
              <a:rect l="l" t="t" r="r" b="b"/>
              <a:pathLst>
                <a:path w="610870" h="609600">
                  <a:moveTo>
                    <a:pt x="0" y="304505"/>
                  </a:moveTo>
                  <a:lnTo>
                    <a:pt x="3996" y="255101"/>
                  </a:lnTo>
                  <a:lnTo>
                    <a:pt x="15567" y="208239"/>
                  </a:lnTo>
                  <a:lnTo>
                    <a:pt x="34083" y="164546"/>
                  </a:lnTo>
                  <a:lnTo>
                    <a:pt x="58914" y="124647"/>
                  </a:lnTo>
                  <a:lnTo>
                    <a:pt x="89430" y="89169"/>
                  </a:lnTo>
                  <a:lnTo>
                    <a:pt x="125003" y="58737"/>
                  </a:lnTo>
                  <a:lnTo>
                    <a:pt x="165003" y="33979"/>
                  </a:lnTo>
                  <a:lnTo>
                    <a:pt x="208801" y="15519"/>
                  </a:lnTo>
                  <a:lnTo>
                    <a:pt x="255766" y="3984"/>
                  </a:lnTo>
                  <a:lnTo>
                    <a:pt x="305270" y="0"/>
                  </a:lnTo>
                  <a:lnTo>
                    <a:pt x="354801" y="3984"/>
                  </a:lnTo>
                  <a:lnTo>
                    <a:pt x="401788" y="15519"/>
                  </a:lnTo>
                  <a:lnTo>
                    <a:pt x="445602" y="33979"/>
                  </a:lnTo>
                  <a:lnTo>
                    <a:pt x="485615" y="58737"/>
                  </a:lnTo>
                  <a:lnTo>
                    <a:pt x="521197" y="89169"/>
                  </a:lnTo>
                  <a:lnTo>
                    <a:pt x="551719" y="124647"/>
                  </a:lnTo>
                  <a:lnTo>
                    <a:pt x="576554" y="164546"/>
                  </a:lnTo>
                  <a:lnTo>
                    <a:pt x="595071" y="208239"/>
                  </a:lnTo>
                  <a:lnTo>
                    <a:pt x="606643" y="255101"/>
                  </a:lnTo>
                  <a:lnTo>
                    <a:pt x="610640" y="304505"/>
                  </a:lnTo>
                  <a:lnTo>
                    <a:pt x="606643" y="353911"/>
                  </a:lnTo>
                  <a:lnTo>
                    <a:pt x="595071" y="400781"/>
                  </a:lnTo>
                  <a:lnTo>
                    <a:pt x="576554" y="444485"/>
                  </a:lnTo>
                  <a:lnTo>
                    <a:pt x="551719" y="484397"/>
                  </a:lnTo>
                  <a:lnTo>
                    <a:pt x="521197" y="519890"/>
                  </a:lnTo>
                  <a:lnTo>
                    <a:pt x="485615" y="550336"/>
                  </a:lnTo>
                  <a:lnTo>
                    <a:pt x="445602" y="575108"/>
                  </a:lnTo>
                  <a:lnTo>
                    <a:pt x="401788" y="593579"/>
                  </a:lnTo>
                  <a:lnTo>
                    <a:pt x="354801" y="605122"/>
                  </a:lnTo>
                  <a:lnTo>
                    <a:pt x="305270" y="609109"/>
                  </a:lnTo>
                  <a:lnTo>
                    <a:pt x="255766" y="605122"/>
                  </a:lnTo>
                  <a:lnTo>
                    <a:pt x="208801" y="593579"/>
                  </a:lnTo>
                  <a:lnTo>
                    <a:pt x="165003" y="575108"/>
                  </a:lnTo>
                  <a:lnTo>
                    <a:pt x="125003" y="550336"/>
                  </a:lnTo>
                  <a:lnTo>
                    <a:pt x="89430" y="519890"/>
                  </a:lnTo>
                  <a:lnTo>
                    <a:pt x="58914" y="484397"/>
                  </a:lnTo>
                  <a:lnTo>
                    <a:pt x="34083" y="444485"/>
                  </a:lnTo>
                  <a:lnTo>
                    <a:pt x="15567" y="400781"/>
                  </a:lnTo>
                  <a:lnTo>
                    <a:pt x="3996" y="353911"/>
                  </a:lnTo>
                  <a:lnTo>
                    <a:pt x="0" y="304505"/>
                  </a:lnTo>
                  <a:close/>
                </a:path>
              </a:pathLst>
            </a:custGeom>
            <a:ln w="497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616945" y="4069551"/>
            <a:ext cx="249554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5" dirty="0">
                <a:solidFill>
                  <a:srgbClr val="FDFFFF"/>
                </a:solidFill>
                <a:latin typeface="Calibri"/>
                <a:cs typeface="Calibri"/>
              </a:rPr>
              <a:t>Z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40486" y="3337497"/>
            <a:ext cx="4285615" cy="2152650"/>
            <a:chOff x="1240486" y="3337497"/>
            <a:chExt cx="4285615" cy="2152650"/>
          </a:xfrm>
        </p:grpSpPr>
        <p:sp>
          <p:nvSpPr>
            <p:cNvPr id="30" name="object 30"/>
            <p:cNvSpPr/>
            <p:nvPr/>
          </p:nvSpPr>
          <p:spPr>
            <a:xfrm>
              <a:off x="1245452" y="3557897"/>
              <a:ext cx="895350" cy="640715"/>
            </a:xfrm>
            <a:custGeom>
              <a:avLst/>
              <a:gdLst/>
              <a:ahLst/>
              <a:cxnLst/>
              <a:rect l="l" t="t" r="r" b="b"/>
              <a:pathLst>
                <a:path w="895350" h="640714">
                  <a:moveTo>
                    <a:pt x="0" y="640452"/>
                  </a:moveTo>
                  <a:lnTo>
                    <a:pt x="894760" y="0"/>
                  </a:lnTo>
                </a:path>
              </a:pathLst>
            </a:custGeom>
            <a:ln w="992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30306" y="3342462"/>
              <a:ext cx="890905" cy="855980"/>
            </a:xfrm>
            <a:custGeom>
              <a:avLst/>
              <a:gdLst/>
              <a:ahLst/>
              <a:cxnLst/>
              <a:rect l="l" t="t" r="r" b="b"/>
              <a:pathLst>
                <a:path w="890904" h="855979">
                  <a:moveTo>
                    <a:pt x="0" y="0"/>
                  </a:moveTo>
                  <a:lnTo>
                    <a:pt x="890753" y="855887"/>
                  </a:lnTo>
                </a:path>
              </a:pathLst>
            </a:custGeom>
            <a:ln w="993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40913" y="4629121"/>
              <a:ext cx="980440" cy="640715"/>
            </a:xfrm>
            <a:custGeom>
              <a:avLst/>
              <a:gdLst/>
              <a:ahLst/>
              <a:cxnLst/>
              <a:rect l="l" t="t" r="r" b="b"/>
              <a:pathLst>
                <a:path w="980439" h="640714">
                  <a:moveTo>
                    <a:pt x="980147" y="0"/>
                  </a:moveTo>
                  <a:lnTo>
                    <a:pt x="0" y="640432"/>
                  </a:lnTo>
                </a:path>
              </a:pathLst>
            </a:custGeom>
            <a:ln w="992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61460" y="5484939"/>
              <a:ext cx="1358265" cy="0"/>
            </a:xfrm>
            <a:custGeom>
              <a:avLst/>
              <a:gdLst/>
              <a:ahLst/>
              <a:cxnLst/>
              <a:rect l="l" t="t" r="r" b="b"/>
              <a:pathLst>
                <a:path w="1358264">
                  <a:moveTo>
                    <a:pt x="0" y="0"/>
                  </a:moveTo>
                  <a:lnTo>
                    <a:pt x="1358205" y="0"/>
                  </a:lnTo>
                </a:path>
              </a:pathLst>
            </a:custGeom>
            <a:ln w="991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5452" y="4629121"/>
              <a:ext cx="805815" cy="855980"/>
            </a:xfrm>
            <a:custGeom>
              <a:avLst/>
              <a:gdLst/>
              <a:ahLst/>
              <a:cxnLst/>
              <a:rect l="l" t="t" r="r" b="b"/>
              <a:pathLst>
                <a:path w="805814" h="855979">
                  <a:moveTo>
                    <a:pt x="0" y="0"/>
                  </a:moveTo>
                  <a:lnTo>
                    <a:pt x="805367" y="855818"/>
                  </a:lnTo>
                </a:path>
              </a:pathLst>
            </a:custGeom>
            <a:ln w="993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56090" y="3647067"/>
              <a:ext cx="0" cy="1533525"/>
            </a:xfrm>
            <a:custGeom>
              <a:avLst/>
              <a:gdLst/>
              <a:ahLst/>
              <a:cxnLst/>
              <a:rect l="l" t="t" r="r" b="b"/>
              <a:pathLst>
                <a:path h="1533525">
                  <a:moveTo>
                    <a:pt x="0" y="0"/>
                  </a:moveTo>
                  <a:lnTo>
                    <a:pt x="0" y="1533307"/>
                  </a:lnTo>
                </a:path>
              </a:pathLst>
            </a:custGeom>
            <a:ln w="99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2067" y="3557897"/>
              <a:ext cx="1537335" cy="1711960"/>
            </a:xfrm>
            <a:custGeom>
              <a:avLst/>
              <a:gdLst/>
              <a:ahLst/>
              <a:cxnLst/>
              <a:rect l="l" t="t" r="r" b="b"/>
              <a:pathLst>
                <a:path w="1537335" h="1711960">
                  <a:moveTo>
                    <a:pt x="0" y="1711656"/>
                  </a:moveTo>
                  <a:lnTo>
                    <a:pt x="1536992" y="0"/>
                  </a:lnTo>
                </a:path>
              </a:pathLst>
            </a:custGeom>
            <a:ln w="993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936" y="3647067"/>
              <a:ext cx="0" cy="1533525"/>
            </a:xfrm>
            <a:custGeom>
              <a:avLst/>
              <a:gdLst/>
              <a:ahLst/>
              <a:cxnLst/>
              <a:rect l="l" t="t" r="r" b="b"/>
              <a:pathLst>
                <a:path h="1533525">
                  <a:moveTo>
                    <a:pt x="0" y="0"/>
                  </a:moveTo>
                  <a:lnTo>
                    <a:pt x="0" y="1533307"/>
                  </a:lnTo>
                </a:path>
              </a:pathLst>
            </a:custGeom>
            <a:ln w="994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92328" y="3522533"/>
            <a:ext cx="177165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4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  <p:sp>
        <p:nvSpPr>
          <p:cNvPr id="39" name="object 39"/>
          <p:cNvSpPr txBox="1"/>
          <p:nvPr/>
        </p:nvSpPr>
        <p:spPr>
          <a:xfrm>
            <a:off x="2103052" y="4194775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2328" y="5003380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89518" y="2737465"/>
            <a:ext cx="232410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71805" algn="l"/>
                <a:tab pos="1077595" algn="l"/>
                <a:tab pos="1830070" algn="l"/>
                <a:tab pos="1991360" algn="l"/>
              </a:tabLst>
            </a:pPr>
            <a:r>
              <a:rPr sz="5625" spc="7" baseline="-30370" dirty="0">
                <a:solidFill>
                  <a:srgbClr val="FDFFFF"/>
                </a:solidFill>
                <a:latin typeface="Calibri"/>
                <a:cs typeface="Calibri"/>
              </a:rPr>
              <a:t>B	</a:t>
            </a:r>
            <a:r>
              <a:rPr sz="2350" u="sng" spc="5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 	</a:t>
            </a:r>
            <a:r>
              <a:rPr sz="2350" u="sng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Calibri"/>
                <a:cs typeface="Calibri"/>
              </a:rPr>
              <a:t>5	</a:t>
            </a: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	</a:t>
            </a:r>
            <a:r>
              <a:rPr sz="5625" spc="7" baseline="-30370" dirty="0">
                <a:solidFill>
                  <a:srgbClr val="FDFFFF"/>
                </a:solidFill>
                <a:latin typeface="Calibri"/>
                <a:cs typeface="Calibri"/>
              </a:rPr>
              <a:t>D</a:t>
            </a:r>
            <a:endParaRPr sz="5625" baseline="-3037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78327" y="4136254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8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78957" y="5473280"/>
            <a:ext cx="32448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spc="-20" dirty="0">
                <a:solidFill>
                  <a:srgbClr val="5B9BD4"/>
                </a:solidFill>
                <a:latin typeface="Calibri"/>
                <a:cs typeface="Calibri"/>
              </a:rPr>
              <a:t>10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71634" y="4194775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09089" y="5003380"/>
            <a:ext cx="17716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3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48499" y="3386349"/>
            <a:ext cx="177165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5B9BD4"/>
                </a:solidFill>
                <a:latin typeface="Calibri"/>
                <a:cs typeface="Calibri"/>
              </a:rPr>
              <a:t>6</a:t>
            </a:r>
            <a:endParaRPr sz="2350">
              <a:latin typeface="Calibri"/>
              <a:cs typeface="Calibri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440296" y="3551173"/>
          <a:ext cx="5480682" cy="1758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Mini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13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Previous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6448805" y="5850432"/>
            <a:ext cx="5348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shortest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path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a,c,b,d,e,z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length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618744"/>
            <a:ext cx="6690359" cy="32567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4130040"/>
            <a:ext cx="11155680" cy="18013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996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10" dirty="0">
                <a:latin typeface="Calibri Light"/>
                <a:cs typeface="Calibri Light"/>
              </a:rPr>
              <a:t>T</a:t>
            </a:r>
            <a:r>
              <a:rPr sz="4400" spc="-55" dirty="0">
                <a:latin typeface="Calibri Light"/>
                <a:cs typeface="Calibri Light"/>
              </a:rPr>
              <a:t>r</a:t>
            </a:r>
            <a:r>
              <a:rPr sz="4400" spc="-5" dirty="0">
                <a:latin typeface="Calibri Light"/>
                <a:cs typeface="Calibri Light"/>
              </a:rPr>
              <a:t>ee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9736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(Book</a:t>
            </a:r>
            <a:r>
              <a:rPr spc="-20" dirty="0"/>
              <a:t> </a:t>
            </a:r>
            <a:r>
              <a:rPr dirty="0"/>
              <a:t>1,</a:t>
            </a:r>
            <a:r>
              <a:rPr spc="-40" dirty="0"/>
              <a:t> </a:t>
            </a:r>
            <a:r>
              <a:rPr spc="-35" dirty="0"/>
              <a:t>Page</a:t>
            </a:r>
            <a:r>
              <a:rPr spc="-25" dirty="0"/>
              <a:t> </a:t>
            </a:r>
            <a:r>
              <a:rPr dirty="0"/>
              <a:t>767)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330" y="2584720"/>
            <a:ext cx="10909027" cy="1006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Cayley’s</a:t>
            </a:r>
            <a:r>
              <a:rPr lang="en-US" dirty="0">
                <a:solidFill>
                  <a:srgbClr val="7030A0"/>
                </a:solidFill>
              </a:rPr>
              <a:t> Formula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– How to Store the Trees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835965"/>
            <a:ext cx="5870713" cy="32651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store this tree in computer?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We want to store the tree so it should use least memory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2064843"/>
            <a:ext cx="7805529" cy="66991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1: </a:t>
            </a:r>
            <a:r>
              <a:rPr lang="en-US" dirty="0">
                <a:solidFill>
                  <a:srgbClr val="7030A0"/>
                </a:solidFill>
              </a:rPr>
              <a:t>Adjacency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1924178"/>
                <a:ext cx="4982817" cy="41769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How to store this tree in computer?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want to store the tree so it should use least memory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One solution could be to store the adjacency matrix </a:t>
                </a:r>
                <a:r>
                  <a:rPr lang="en-US" dirty="0">
                    <a:solidFill>
                      <a:srgbClr val="0070C0"/>
                    </a:solidFill>
                  </a:rPr>
                  <a:t>… </a:t>
                </a:r>
                <a:r>
                  <a:rPr lang="en-US" dirty="0">
                    <a:solidFill>
                      <a:srgbClr val="FF0000"/>
                    </a:solidFill>
                  </a:rPr>
                  <a:t>not an optimal way --- </a:t>
                </a:r>
                <a:r>
                  <a:rPr lang="en-US" b="1" dirty="0">
                    <a:solidFill>
                      <a:srgbClr val="7030A0"/>
                    </a:solidFill>
                  </a:rPr>
                  <a:t>consuming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1924178"/>
                <a:ext cx="4982817" cy="4176973"/>
              </a:xfrm>
              <a:blipFill>
                <a:blip r:embed="rId2"/>
                <a:stretch>
                  <a:fillRect l="-2203" t="-3358" r="-857" b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89" y="1924178"/>
            <a:ext cx="2717252" cy="2184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04" y="3284919"/>
            <a:ext cx="33051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8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1: </a:t>
            </a:r>
            <a:r>
              <a:rPr lang="en-US" dirty="0">
                <a:solidFill>
                  <a:srgbClr val="7030A0"/>
                </a:solidFill>
              </a:rPr>
              <a:t>Adjacency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Adjacency Matrix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1"/>
                              <m:mcJc m:val="center"/>
                            </m:mcPr>
                          </m:mc>
                        </m:mcs>
                        <m:ctrlPr>
                          <a:rPr lang="en-US" i="1" u="sng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b="0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ols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m:rPr>
                                  <m:sty m:val="p"/>
                                </m:rPr>
                                <a:rPr lang="en-US" i="0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eqAr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u="sng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  <a:blipFill>
                <a:blip r:embed="rId2"/>
                <a:stretch>
                  <a:fillRect l="-1381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89" y="1924178"/>
            <a:ext cx="2717252" cy="218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73017" y="4574671"/>
                <a:ext cx="4216077" cy="157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One solution could be to store the adjacency matrix </a:t>
                </a:r>
                <a:r>
                  <a:rPr lang="en-US" sz="2400" dirty="0">
                    <a:solidFill>
                      <a:srgbClr val="0070C0"/>
                    </a:solidFill>
                  </a:rPr>
                  <a:t>…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not an optimal way --- </a:t>
                </a:r>
              </a:p>
              <a:p>
                <a:r>
                  <a:rPr lang="en-US" sz="2400" b="1" dirty="0">
                    <a:solidFill>
                      <a:srgbClr val="7030A0"/>
                    </a:solidFill>
                  </a:rPr>
                  <a:t>consuming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bits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17" y="4574671"/>
                <a:ext cx="4216077" cy="1577996"/>
              </a:xfrm>
              <a:prstGeom prst="rect">
                <a:avLst/>
              </a:prstGeom>
              <a:blipFill rotWithShape="0">
                <a:blip r:embed="rId4"/>
                <a:stretch>
                  <a:fillRect l="-2168" t="-30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147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1: </a:t>
            </a:r>
            <a:r>
              <a:rPr lang="en-US" dirty="0">
                <a:solidFill>
                  <a:srgbClr val="7030A0"/>
                </a:solidFill>
              </a:rPr>
              <a:t>Adjacency Matrix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Adjacency Matrix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1"/>
                              <m:mcJc m:val="center"/>
                            </m:mcPr>
                          </m:mc>
                        </m:mcs>
                        <m:ctrlPr>
                          <a:rPr lang="en-US" i="1" u="sng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b="0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ols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m:rPr>
                                  <m:sty m:val="p"/>
                                </m:rPr>
                                <a:rPr lang="en-US" i="0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eqAr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u="sng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  <a:blipFill>
                <a:blip r:embed="rId2"/>
                <a:stretch>
                  <a:fillRect l="-1381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89" y="1924178"/>
            <a:ext cx="2717252" cy="218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73017" y="4574671"/>
                <a:ext cx="4216077" cy="157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One solution could be to store the adjacency matrix </a:t>
                </a:r>
                <a:r>
                  <a:rPr lang="en-US" sz="2400" dirty="0">
                    <a:solidFill>
                      <a:srgbClr val="0070C0"/>
                    </a:solidFill>
                  </a:rPr>
                  <a:t>…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not an optimal way --- </a:t>
                </a:r>
              </a:p>
              <a:p>
                <a:r>
                  <a:rPr lang="en-US" sz="2400" b="1" dirty="0">
                    <a:solidFill>
                      <a:srgbClr val="7030A0"/>
                    </a:solidFill>
                  </a:rPr>
                  <a:t>consuming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bits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17" y="4574671"/>
                <a:ext cx="4216077" cy="1577996"/>
              </a:xfrm>
              <a:prstGeom prst="rect">
                <a:avLst/>
              </a:prstGeom>
              <a:blipFill rotWithShape="0">
                <a:blip r:embed="rId4"/>
                <a:stretch>
                  <a:fillRect l="-2168" t="-30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931831" y="3090930"/>
            <a:ext cx="3644721" cy="27303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27269" y="2185468"/>
            <a:ext cx="3731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store the diagonal --- it is always ZERO</a:t>
            </a:r>
          </a:p>
        </p:txBody>
      </p:sp>
    </p:spTree>
    <p:extLst>
      <p:ext uri="{BB962C8B-B14F-4D97-AF65-F5344CB8AC3E}">
        <p14:creationId xmlns:p14="http://schemas.microsoft.com/office/powerpoint/2010/main" val="734185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1: </a:t>
            </a:r>
            <a:r>
              <a:rPr lang="en-US" dirty="0">
                <a:solidFill>
                  <a:srgbClr val="7030A0"/>
                </a:solidFill>
              </a:rPr>
              <a:t>Adjacency Matrix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Adjacency Matrix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1"/>
                              <m:mcJc m:val="center"/>
                            </m:mcPr>
                          </m:mc>
                        </m:mcs>
                        <m:ctrlPr>
                          <a:rPr lang="en-US" i="1" u="sng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b="0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ols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m:rPr>
                                  <m:sty m:val="p"/>
                                </m:rPr>
                                <a:rPr lang="en-US" i="0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eqAr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a:rPr lang="en-US" b="0" i="1" u="sng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u="sng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1924178"/>
                <a:ext cx="5295457" cy="4176973"/>
              </a:xfrm>
              <a:blipFill>
                <a:blip r:embed="rId2"/>
                <a:stretch>
                  <a:fillRect l="-1381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89" y="1924178"/>
            <a:ext cx="2717252" cy="218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784720" y="5097359"/>
                <a:ext cx="2717252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One solution could be to store the adjacency matrix </a:t>
                </a:r>
                <a:r>
                  <a:rPr lang="en-US" sz="1600" dirty="0">
                    <a:solidFill>
                      <a:srgbClr val="0070C0"/>
                    </a:solidFill>
                  </a:rPr>
                  <a:t>… 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</a:rPr>
                  <a:t>not an optimal way --- </a:t>
                </a:r>
              </a:p>
              <a:p>
                <a:r>
                  <a:rPr lang="en-US" sz="1600" b="1" dirty="0">
                    <a:solidFill>
                      <a:srgbClr val="7030A0"/>
                    </a:solidFill>
                  </a:rPr>
                  <a:t>consuming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bits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20" y="5097359"/>
                <a:ext cx="2717252" cy="1082797"/>
              </a:xfrm>
              <a:prstGeom prst="rect">
                <a:avLst/>
              </a:prstGeom>
              <a:blipFill rotWithShape="0">
                <a:blip r:embed="rId4"/>
                <a:stretch>
                  <a:fillRect l="-1121" t="-112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931831" y="3090930"/>
            <a:ext cx="3644721" cy="27303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27269" y="2185468"/>
                <a:ext cx="4298556" cy="3273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 need to store the diagonal --- it is always ZERO</a:t>
                </a: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No need to store lower half triangle … it is same as upper half.</a:t>
                </a: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b="1" dirty="0">
                    <a:solidFill>
                      <a:srgbClr val="7030A0"/>
                    </a:solidFill>
                  </a:rPr>
                  <a:t>Now, we store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bits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69" y="2185468"/>
                <a:ext cx="4298556" cy="3273781"/>
              </a:xfrm>
              <a:prstGeom prst="rect">
                <a:avLst/>
              </a:prstGeom>
              <a:blipFill rotWithShape="0">
                <a:blip r:embed="rId5"/>
                <a:stretch>
                  <a:fillRect l="-2128" t="-1490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Triangle 2"/>
          <p:cNvSpPr/>
          <p:nvPr/>
        </p:nvSpPr>
        <p:spPr>
          <a:xfrm>
            <a:off x="1854556" y="3142442"/>
            <a:ext cx="3611880" cy="2743200"/>
          </a:xfrm>
          <a:prstGeom prst="rtTriangl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4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2:</a:t>
            </a:r>
            <a:r>
              <a:rPr lang="en-US" dirty="0">
                <a:solidFill>
                  <a:srgbClr val="7030A0"/>
                </a:solidFill>
              </a:rPr>
              <a:t> Store Edges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6040921" cy="408682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Let’s try to optimize </a:t>
            </a:r>
            <a:r>
              <a:rPr lang="en-US" dirty="0">
                <a:solidFill>
                  <a:srgbClr val="0070C0"/>
                </a:solidFill>
              </a:rPr>
              <a:t>…</a:t>
            </a:r>
          </a:p>
          <a:p>
            <a:r>
              <a:rPr lang="en-US" dirty="0">
                <a:solidFill>
                  <a:srgbClr val="0070C0"/>
                </a:solidFill>
              </a:rPr>
              <a:t>We list down all edges (</a:t>
            </a:r>
            <a:r>
              <a:rPr lang="en-US" i="1" dirty="0">
                <a:solidFill>
                  <a:srgbClr val="002060"/>
                </a:solidFill>
              </a:rPr>
              <a:t>corresponding vertices</a:t>
            </a:r>
            <a:r>
              <a:rPr lang="en-US" dirty="0">
                <a:solidFill>
                  <a:srgbClr val="0070C0"/>
                </a:solidFill>
              </a:rPr>
              <a:t>) in two rows: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15" y="3512891"/>
            <a:ext cx="4266989" cy="8025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543746" y="3498604"/>
            <a:ext cx="445510" cy="90456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880103">
            <a:off x="8557319" y="2289360"/>
            <a:ext cx="702278" cy="164632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05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2:</a:t>
            </a:r>
            <a:r>
              <a:rPr lang="en-US" dirty="0">
                <a:solidFill>
                  <a:srgbClr val="7030A0"/>
                </a:solidFill>
              </a:rPr>
              <a:t> Store Edges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834887" y="2014330"/>
            <a:ext cx="6040921" cy="408682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Let’s try to optimize </a:t>
            </a:r>
            <a:r>
              <a:rPr lang="en-US" dirty="0">
                <a:solidFill>
                  <a:srgbClr val="0070C0"/>
                </a:solidFill>
              </a:rPr>
              <a:t>…</a:t>
            </a:r>
          </a:p>
          <a:p>
            <a:r>
              <a:rPr lang="en-US" dirty="0">
                <a:solidFill>
                  <a:srgbClr val="0070C0"/>
                </a:solidFill>
              </a:rPr>
              <a:t>We list down all edges (</a:t>
            </a:r>
            <a:r>
              <a:rPr lang="en-US" i="1" dirty="0">
                <a:solidFill>
                  <a:srgbClr val="002060"/>
                </a:solidFill>
              </a:rPr>
              <a:t>corresponding vertices</a:t>
            </a:r>
            <a:r>
              <a:rPr lang="en-US" dirty="0">
                <a:solidFill>
                  <a:srgbClr val="0070C0"/>
                </a:solidFill>
              </a:rPr>
              <a:t>) in two rows: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15" y="3512891"/>
            <a:ext cx="4266989" cy="8025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563617" y="3498603"/>
            <a:ext cx="445510" cy="90456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880103">
            <a:off x="8557319" y="2289360"/>
            <a:ext cx="702278" cy="164632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56939" y="3496455"/>
            <a:ext cx="445510" cy="904563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6200000">
            <a:off x="8466081" y="3402662"/>
            <a:ext cx="584175" cy="196981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15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2: </a:t>
            </a:r>
            <a:r>
              <a:rPr lang="en-US" dirty="0">
                <a:solidFill>
                  <a:srgbClr val="7030A0"/>
                </a:solidFill>
              </a:rPr>
              <a:t>Store Edges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Let’s try to optimize </a:t>
                </a:r>
                <a:r>
                  <a:rPr lang="en-US" dirty="0">
                    <a:solidFill>
                      <a:srgbClr val="0070C0"/>
                    </a:solidFill>
                  </a:rPr>
                  <a:t>…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list down all edges (</a:t>
                </a:r>
                <a:r>
                  <a:rPr lang="en-US" i="1" dirty="0">
                    <a:solidFill>
                      <a:srgbClr val="002060"/>
                    </a:solidFill>
                  </a:rPr>
                  <a:t>corresponding vertices</a:t>
                </a:r>
                <a:r>
                  <a:rPr lang="en-US" dirty="0">
                    <a:solidFill>
                      <a:srgbClr val="0070C0"/>
                    </a:solidFill>
                  </a:rPr>
                  <a:t>) in two rows: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ur-PK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So whole table will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bits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Maximum </a:t>
                </a:r>
                <a:r>
                  <a:rPr lang="en-US" dirty="0">
                    <a:solidFill>
                      <a:srgbClr val="C00000"/>
                    </a:solidFill>
                  </a:rPr>
                  <a:t>2n</a:t>
                </a:r>
                <a:r>
                  <a:rPr lang="en-US" dirty="0">
                    <a:solidFill>
                      <a:srgbClr val="0070C0"/>
                    </a:solidFill>
                  </a:rPr>
                  <a:t> entries in 2 rows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bits for each entry.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  <a:blipFill>
                <a:blip r:embed="rId2"/>
                <a:stretch>
                  <a:fillRect l="-1615" t="-223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15" y="3512891"/>
            <a:ext cx="4266989" cy="8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67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2:</a:t>
            </a:r>
            <a:r>
              <a:rPr lang="en-US" dirty="0">
                <a:solidFill>
                  <a:srgbClr val="7030A0"/>
                </a:solidFill>
              </a:rPr>
              <a:t> Store Edges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Let’s try to optimize </a:t>
                </a:r>
                <a:r>
                  <a:rPr lang="en-US" dirty="0">
                    <a:solidFill>
                      <a:srgbClr val="0070C0"/>
                    </a:solidFill>
                  </a:rPr>
                  <a:t>…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list down all edges (</a:t>
                </a:r>
                <a:r>
                  <a:rPr lang="en-US" i="1" dirty="0">
                    <a:solidFill>
                      <a:srgbClr val="002060"/>
                    </a:solidFill>
                  </a:rPr>
                  <a:t>corresponding vertices</a:t>
                </a:r>
                <a:r>
                  <a:rPr lang="en-US" dirty="0">
                    <a:solidFill>
                      <a:srgbClr val="0070C0"/>
                    </a:solidFill>
                  </a:rPr>
                  <a:t>) in two rows: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So whole table ill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bits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Maximum </a:t>
                </a:r>
                <a:r>
                  <a:rPr lang="en-US" dirty="0">
                    <a:solidFill>
                      <a:srgbClr val="C00000"/>
                    </a:solidFill>
                  </a:rPr>
                  <a:t>2n</a:t>
                </a:r>
                <a:r>
                  <a:rPr lang="en-US" dirty="0">
                    <a:solidFill>
                      <a:srgbClr val="0070C0"/>
                    </a:solidFill>
                  </a:rPr>
                  <a:t> entries in 2 rows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bits for each entry.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  <a:blipFill>
                <a:blip r:embed="rId2"/>
                <a:stretch>
                  <a:fillRect l="-1816" t="-3279" r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38" y="2319427"/>
            <a:ext cx="4324350" cy="3476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15" y="3512891"/>
            <a:ext cx="4266989" cy="802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 rot="1626389">
                <a:off x="3338797" y="3313987"/>
                <a:ext cx="6389469" cy="1200329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7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7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7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7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7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7200" dirty="0"/>
                  <a:t> </a:t>
                </a:r>
                <a:r>
                  <a:rPr lang="en-US" sz="7200" dirty="0" err="1">
                    <a:solidFill>
                      <a:srgbClr val="0070C0"/>
                    </a:solidFill>
                  </a:rPr>
                  <a:t>vs</a:t>
                </a:r>
                <a:r>
                  <a:rPr lang="en-US" sz="7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6389">
                <a:off x="3338797" y="3313987"/>
                <a:ext cx="6389469" cy="12003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3048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3: </a:t>
            </a:r>
            <a:r>
              <a:rPr lang="en-US" dirty="0">
                <a:solidFill>
                  <a:srgbClr val="7030A0"/>
                </a:solidFill>
              </a:rPr>
              <a:t>Father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708339" y="2014330"/>
            <a:ext cx="6349284" cy="40868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We can still do better …???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We keep record of parent and child nodes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First row: </a:t>
            </a:r>
            <a:r>
              <a:rPr lang="en-US" dirty="0">
                <a:solidFill>
                  <a:srgbClr val="C00000"/>
                </a:solidFill>
              </a:rPr>
              <a:t>List of Child Nodes</a:t>
            </a:r>
          </a:p>
          <a:p>
            <a:r>
              <a:rPr lang="en-US" dirty="0">
                <a:solidFill>
                  <a:srgbClr val="0070C0"/>
                </a:solidFill>
              </a:rPr>
              <a:t>Second row: </a:t>
            </a:r>
            <a:r>
              <a:rPr lang="en-US" dirty="0">
                <a:solidFill>
                  <a:srgbClr val="7030A0"/>
                </a:solidFill>
              </a:rPr>
              <a:t>Corresponding Parent nodes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23966" y="3767292"/>
            <a:ext cx="4283251" cy="759046"/>
            <a:chOff x="1468192" y="3791040"/>
            <a:chExt cx="4283251" cy="7590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3135" y="3791040"/>
              <a:ext cx="4188308" cy="75904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468192" y="4146997"/>
              <a:ext cx="4283251" cy="40308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9466" y="3723957"/>
            <a:ext cx="1667629" cy="792190"/>
            <a:chOff x="839466" y="3723957"/>
            <a:chExt cx="1667629" cy="792190"/>
          </a:xfrm>
        </p:grpSpPr>
        <p:sp>
          <p:nvSpPr>
            <p:cNvPr id="8" name="TextBox 7"/>
            <p:cNvSpPr txBox="1"/>
            <p:nvPr/>
          </p:nvSpPr>
          <p:spPr>
            <a:xfrm>
              <a:off x="841615" y="3723957"/>
              <a:ext cx="1262130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Child Node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9466" y="4146815"/>
              <a:ext cx="1375699" cy="36933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Father Node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093254" y="3947260"/>
              <a:ext cx="409744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232775" y="4344361"/>
              <a:ext cx="27432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7946388" y="4093289"/>
            <a:ext cx="489397" cy="57907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1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55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Rooted</a:t>
            </a:r>
            <a:r>
              <a:rPr spc="-60" dirty="0"/>
              <a:t> </a:t>
            </a:r>
            <a:r>
              <a:rPr spc="-7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9736" y="609676"/>
            <a:ext cx="4208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(Book</a:t>
            </a:r>
            <a:r>
              <a:rPr sz="4400" spc="-2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1,</a:t>
            </a:r>
            <a:r>
              <a:rPr sz="4400" spc="-40" dirty="0">
                <a:latin typeface="Calibri Light"/>
                <a:cs typeface="Calibri Light"/>
              </a:rPr>
              <a:t> </a:t>
            </a:r>
            <a:r>
              <a:rPr sz="4400" spc="-35" dirty="0">
                <a:latin typeface="Calibri Light"/>
                <a:cs typeface="Calibri Light"/>
              </a:rPr>
              <a:t>Page</a:t>
            </a:r>
            <a:r>
              <a:rPr sz="4400" spc="-25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768)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496439"/>
            <a:ext cx="10359390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5" dirty="0">
                <a:latin typeface="Calibri"/>
                <a:cs typeface="Calibri"/>
              </a:rPr>
              <a:t>applications of </a:t>
            </a:r>
            <a:r>
              <a:rPr sz="2400" spc="-10" dirty="0">
                <a:latin typeface="Calibri"/>
                <a:cs typeface="Calibri"/>
              </a:rPr>
              <a:t>trees,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particular </a:t>
            </a:r>
            <a:r>
              <a:rPr sz="2400" spc="-15" dirty="0">
                <a:latin typeface="Calibri"/>
                <a:cs typeface="Calibri"/>
              </a:rPr>
              <a:t>vertex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tree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designated </a:t>
            </a:r>
            <a:r>
              <a:rPr sz="2400" dirty="0">
                <a:latin typeface="Calibri"/>
                <a:cs typeface="Calibri"/>
              </a:rPr>
              <a:t>as the </a:t>
            </a:r>
            <a:r>
              <a:rPr sz="2400" b="1" spc="-10" dirty="0">
                <a:latin typeface="Calibri"/>
                <a:cs typeface="Calibri"/>
              </a:rPr>
              <a:t>root</a:t>
            </a:r>
            <a:r>
              <a:rPr sz="2400" spc="-1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 Once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specify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root,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assign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direction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edge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follows. </a:t>
            </a:r>
            <a:r>
              <a:rPr sz="2400" spc="-5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unique </a:t>
            </a:r>
            <a:r>
              <a:rPr sz="2400" spc="-10" dirty="0">
                <a:latin typeface="Calibri"/>
                <a:cs typeface="Calibri"/>
              </a:rPr>
              <a:t>path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root to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20" dirty="0">
                <a:latin typeface="Calibri"/>
                <a:cs typeface="Calibri"/>
              </a:rPr>
              <a:t>vertex 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5" dirty="0">
                <a:latin typeface="Calibri"/>
                <a:cs typeface="Calibri"/>
              </a:rPr>
              <a:t>graph </a:t>
            </a:r>
            <a:r>
              <a:rPr sz="2400" spc="-10" dirty="0">
                <a:latin typeface="Calibri"/>
                <a:cs typeface="Calibri"/>
              </a:rPr>
              <a:t>(by Theorem </a:t>
            </a:r>
            <a:r>
              <a:rPr sz="2400" spc="-5" dirty="0">
                <a:latin typeface="Calibri"/>
                <a:cs typeface="Calibri"/>
              </a:rPr>
              <a:t>1), </a:t>
            </a:r>
            <a:r>
              <a:rPr sz="2400" spc="-30" dirty="0">
                <a:latin typeface="Calibri"/>
                <a:cs typeface="Calibri"/>
              </a:rPr>
              <a:t>we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edge </a:t>
            </a:r>
            <a:r>
              <a:rPr sz="2400" spc="-25" dirty="0">
                <a:latin typeface="Calibri"/>
                <a:cs typeface="Calibri"/>
              </a:rPr>
              <a:t>away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root. </a:t>
            </a:r>
            <a:r>
              <a:rPr sz="2400" spc="-5" dirty="0">
                <a:latin typeface="Calibri"/>
                <a:cs typeface="Calibri"/>
              </a:rPr>
              <a:t>Thus,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tree </a:t>
            </a:r>
            <a:r>
              <a:rPr sz="2400" spc="-10" dirty="0">
                <a:latin typeface="Calibri"/>
                <a:cs typeface="Calibri"/>
              </a:rPr>
              <a:t>together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its </a:t>
            </a:r>
            <a:r>
              <a:rPr sz="2400" spc="-15" dirty="0">
                <a:latin typeface="Calibri"/>
                <a:cs typeface="Calibri"/>
              </a:rPr>
              <a:t>root </a:t>
            </a:r>
            <a:r>
              <a:rPr sz="2400" spc="-10" dirty="0">
                <a:latin typeface="Calibri"/>
                <a:cs typeface="Calibri"/>
              </a:rPr>
              <a:t>produces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directed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rooted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75028"/>
            <a:ext cx="10495788" cy="1063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2829" y="4041709"/>
            <a:ext cx="6309789" cy="20522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32909" y="6373774"/>
            <a:ext cx="3727450" cy="360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n-US" spc="-5"/>
              <a:t>https://sites.google.com/view/adeel-arif/teaching/discrete-</a:t>
            </a:r>
          </a:p>
          <a:p>
            <a:pPr algn="ctr"/>
            <a:r>
              <a:rPr lang="en-US" spc="-5"/>
              <a:t>structures-f22</a:t>
            </a:r>
            <a:endParaRPr spc="-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3: </a:t>
            </a:r>
            <a:r>
              <a:rPr lang="en-US" dirty="0">
                <a:solidFill>
                  <a:srgbClr val="7030A0"/>
                </a:solidFill>
              </a:rPr>
              <a:t>Father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708339" y="2014330"/>
                <a:ext cx="6349284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Possible Father Codes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keep record of parent and child nodes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First row: </a:t>
                </a:r>
                <a:r>
                  <a:rPr lang="en-US" dirty="0">
                    <a:solidFill>
                      <a:srgbClr val="C00000"/>
                    </a:solidFill>
                  </a:rPr>
                  <a:t>List of Child Nodes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Second row: </a:t>
                </a:r>
                <a:r>
                  <a:rPr lang="en-US" dirty="0">
                    <a:solidFill>
                      <a:srgbClr val="7030A0"/>
                    </a:solidFill>
                  </a:rPr>
                  <a:t>Corresponding Parent nodes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39" y="2014330"/>
                <a:ext cx="6349284" cy="4086821"/>
              </a:xfrm>
              <a:blipFill>
                <a:blip r:embed="rId2"/>
                <a:stretch>
                  <a:fillRect l="-2207" t="-4024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23966" y="3767292"/>
            <a:ext cx="4283251" cy="759046"/>
            <a:chOff x="1468192" y="3791040"/>
            <a:chExt cx="4283251" cy="7590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135" y="3791040"/>
              <a:ext cx="4188308" cy="75904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468192" y="4146997"/>
              <a:ext cx="4283251" cy="40308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1615" y="3723957"/>
            <a:ext cx="1262130" cy="36933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Child 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466" y="4146815"/>
            <a:ext cx="1375699" cy="36933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Father Node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93254" y="3947260"/>
            <a:ext cx="409744" cy="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32775" y="4344361"/>
            <a:ext cx="274320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9974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We can still do better … ???</a:t>
                </a:r>
              </a:p>
              <a:p>
                <a:r>
                  <a:rPr lang="en-US" sz="2800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6040921" cy="4086821"/>
              </a:xfrm>
              <a:blipFill rotWithShape="0">
                <a:blip r:embed="rId2"/>
                <a:stretch>
                  <a:fillRect l="-2926" t="-3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8" y="2498072"/>
            <a:ext cx="4324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191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 rotWithShape="0">
                <a:blip r:embed="rId3"/>
                <a:stretch>
                  <a:fillRect l="-1394" t="-2235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9082363" y="4715800"/>
            <a:ext cx="759853" cy="1390918"/>
            <a:chOff x="6941713" y="4520485"/>
            <a:chExt cx="759853" cy="1390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038" y="4642432"/>
              <a:ext cx="466667" cy="107619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6941713" y="4520485"/>
              <a:ext cx="759853" cy="139091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>
          <a:xfrm>
            <a:off x="10896598" y="2588654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0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627" t="-3279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18" y="4828904"/>
            <a:ext cx="1085714" cy="103809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24304" y="4706919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896598" y="2588654"/>
            <a:ext cx="406591" cy="476518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97025" y="3065172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8900000">
            <a:off x="10715552" y="3016275"/>
            <a:ext cx="274320" cy="9144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48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575008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10" name="Oval 9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9798678" y="3681212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12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141677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10" name="Oval 9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798678" y="3425779"/>
            <a:ext cx="406591" cy="731951"/>
            <a:chOff x="9798678" y="3425779"/>
            <a:chExt cx="406591" cy="731951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942491" y="3425779"/>
              <a:ext cx="91440" cy="27432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10891235" y="3537395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27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721229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8678" y="3425779"/>
            <a:ext cx="406591" cy="731951"/>
            <a:chOff x="9798678" y="3425779"/>
            <a:chExt cx="406591" cy="731951"/>
          </a:xfrm>
        </p:grpSpPr>
        <p:sp>
          <p:nvSpPr>
            <p:cNvPr id="15" name="Oval 14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42491" y="3425779"/>
              <a:ext cx="91440" cy="27432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/>
          <p:cNvSpPr/>
          <p:nvPr/>
        </p:nvSpPr>
        <p:spPr>
          <a:xfrm>
            <a:off x="10414719" y="3060874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620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00781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98678" y="3425779"/>
            <a:ext cx="406591" cy="731951"/>
            <a:chOff x="9798678" y="3425779"/>
            <a:chExt cx="406591" cy="731951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42491" y="3425779"/>
              <a:ext cx="91440" cy="27432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9339069" y="1915897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82005" y="3087707"/>
            <a:ext cx="687453" cy="476518"/>
            <a:chOff x="10610373" y="3537395"/>
            <a:chExt cx="687453" cy="476518"/>
          </a:xfrm>
        </p:grpSpPr>
        <p:sp>
          <p:nvSpPr>
            <p:cNvPr id="21" name="Oval 20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0610373" y="3683834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679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834844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98678" y="3425779"/>
            <a:ext cx="406591" cy="731951"/>
            <a:chOff x="9798678" y="3425779"/>
            <a:chExt cx="406591" cy="731951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42491" y="3425779"/>
              <a:ext cx="91440" cy="27432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10274518" y="1953798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82005" y="3074828"/>
            <a:ext cx="687453" cy="476518"/>
            <a:chOff x="10610373" y="3537395"/>
            <a:chExt cx="687453" cy="476518"/>
          </a:xfrm>
        </p:grpSpPr>
        <p:sp>
          <p:nvSpPr>
            <p:cNvPr id="21" name="Oval 20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0610373" y="3683834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281080" y="1953798"/>
            <a:ext cx="528534" cy="613678"/>
            <a:chOff x="10891235" y="3537395"/>
            <a:chExt cx="528534" cy="613678"/>
          </a:xfrm>
        </p:grpSpPr>
        <p:sp>
          <p:nvSpPr>
            <p:cNvPr id="24" name="Oval 23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2700000">
              <a:off x="11236889" y="3968193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88371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2014330"/>
            <a:ext cx="2906164" cy="233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9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to Store the Trees – 4: </a:t>
            </a:r>
            <a:r>
              <a:rPr lang="en-US" dirty="0" err="1">
                <a:solidFill>
                  <a:srgbClr val="7030A0"/>
                </a:solidFill>
              </a:rPr>
              <a:t>Prufer</a:t>
            </a:r>
            <a:r>
              <a:rPr lang="en-US" dirty="0">
                <a:solidFill>
                  <a:srgbClr val="7030A0"/>
                </a:solidFill>
              </a:rPr>
              <a:t>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Prufer</a:t>
                </a:r>
                <a:r>
                  <a:rPr lang="en-US" dirty="0">
                    <a:solidFill>
                      <a:srgbClr val="7030A0"/>
                    </a:solidFill>
                  </a:rPr>
                  <a:t> Code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possible trees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How will it work?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Again make a list of parent-child nodes, but in a different way.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Again make node–0, as the root node. 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We pick up an end-node (degree 1) with smallest label. (here it is node–1). Record its parent node.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Now delete this node and edge, and repeat the above step.</a:t>
                </a:r>
              </a:p>
              <a:p>
                <a:pPr marL="457200" indent="-457200"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Keep on repeating till we reach till node–0. </a:t>
                </a:r>
              </a:p>
            </p:txBody>
          </p:sp>
        </mc:Choice>
        <mc:Fallback xmlns="">
          <p:sp>
            <p:nvSpPr>
              <p:cNvPr id="5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887" y="2014330"/>
                <a:ext cx="7871231" cy="4086821"/>
              </a:xfrm>
              <a:blipFill>
                <a:blip r:embed="rId3"/>
                <a:stretch>
                  <a:fillRect l="-1472" t="-2981" r="-1936" b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5" y="4613586"/>
            <a:ext cx="5003693" cy="9143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420968" y="4449216"/>
            <a:ext cx="525803" cy="12431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97025" y="2588654"/>
            <a:ext cx="2906164" cy="953036"/>
            <a:chOff x="8397025" y="2588654"/>
            <a:chExt cx="2906164" cy="953036"/>
          </a:xfrm>
        </p:grpSpPr>
        <p:sp>
          <p:nvSpPr>
            <p:cNvPr id="8" name="Oval 7"/>
            <p:cNvSpPr/>
            <p:nvPr/>
          </p:nvSpPr>
          <p:spPr>
            <a:xfrm>
              <a:off x="10896598" y="2588654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7025" y="306517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10715552" y="3016275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632" y="3232595"/>
              <a:ext cx="36576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98678" y="3425779"/>
            <a:ext cx="406591" cy="731951"/>
            <a:chOff x="9798678" y="3425779"/>
            <a:chExt cx="406591" cy="731951"/>
          </a:xfrm>
        </p:grpSpPr>
        <p:sp>
          <p:nvSpPr>
            <p:cNvPr id="14" name="Oval 13"/>
            <p:cNvSpPr/>
            <p:nvPr/>
          </p:nvSpPr>
          <p:spPr>
            <a:xfrm>
              <a:off x="9798678" y="3681212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42491" y="3425779"/>
              <a:ext cx="91440" cy="27432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9784915" y="2376076"/>
            <a:ext cx="406591" cy="47651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830603" y="3437846"/>
            <a:ext cx="467223" cy="576067"/>
            <a:chOff x="10830603" y="3437846"/>
            <a:chExt cx="467223" cy="576067"/>
          </a:xfrm>
        </p:grpSpPr>
        <p:sp>
          <p:nvSpPr>
            <p:cNvPr id="18" name="Oval 17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500000">
              <a:off x="10739163" y="3529286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82005" y="3074828"/>
            <a:ext cx="687453" cy="476518"/>
            <a:chOff x="10610373" y="3537395"/>
            <a:chExt cx="687453" cy="476518"/>
          </a:xfrm>
        </p:grpSpPr>
        <p:sp>
          <p:nvSpPr>
            <p:cNvPr id="21" name="Oval 20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0610373" y="3683834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281080" y="1953798"/>
            <a:ext cx="528534" cy="613678"/>
            <a:chOff x="10891235" y="3537395"/>
            <a:chExt cx="528534" cy="613678"/>
          </a:xfrm>
        </p:grpSpPr>
        <p:sp>
          <p:nvSpPr>
            <p:cNvPr id="24" name="Oval 23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2700000">
              <a:off x="11236889" y="3968193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125473" y="1938538"/>
            <a:ext cx="527826" cy="488766"/>
            <a:chOff x="10770000" y="3537395"/>
            <a:chExt cx="527826" cy="488766"/>
          </a:xfrm>
        </p:grpSpPr>
        <p:sp>
          <p:nvSpPr>
            <p:cNvPr id="27" name="Oval 26"/>
            <p:cNvSpPr/>
            <p:nvPr/>
          </p:nvSpPr>
          <p:spPr>
            <a:xfrm>
              <a:off x="10891235" y="3537395"/>
              <a:ext cx="406591" cy="47651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8100000">
              <a:off x="10770000" y="3934721"/>
              <a:ext cx="274320" cy="9144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79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</TotalTime>
  <Words>6132</Words>
  <Application>Microsoft Office PowerPoint</Application>
  <PresentationFormat>Widescreen</PresentationFormat>
  <Paragraphs>976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2" baseType="lpstr">
      <vt:lpstr>Arial</vt:lpstr>
      <vt:lpstr>Arial MT</vt:lpstr>
      <vt:lpstr>Calibri</vt:lpstr>
      <vt:lpstr>Calibri Light</vt:lpstr>
      <vt:lpstr>Cambria Math</vt:lpstr>
      <vt:lpstr>Harrington</vt:lpstr>
      <vt:lpstr>Kristen ITC</vt:lpstr>
      <vt:lpstr>Matura MT Script Capitals</vt:lpstr>
      <vt:lpstr>Times New Roman</vt:lpstr>
      <vt:lpstr>Office Theme</vt:lpstr>
      <vt:lpstr>Graph Theory Basics </vt:lpstr>
      <vt:lpstr>Let’s talk more about Graphs</vt:lpstr>
      <vt:lpstr>Summary - Recap</vt:lpstr>
      <vt:lpstr>Trees (Book 1: Page 766)</vt:lpstr>
      <vt:lpstr>Applications of Trees (Book 1, Page 766)</vt:lpstr>
      <vt:lpstr>Trees</vt:lpstr>
      <vt:lpstr>Forest (Book 1, Page 767)</vt:lpstr>
      <vt:lpstr>(Book 1, Page 767)</vt:lpstr>
      <vt:lpstr>Rooted Trees</vt:lpstr>
      <vt:lpstr>Terminology of Trees (Book 1, Page 768)</vt:lpstr>
      <vt:lpstr>Terminology of Trees</vt:lpstr>
      <vt:lpstr>Trees</vt:lpstr>
      <vt:lpstr>Trees - Definitions</vt:lpstr>
      <vt:lpstr>Trees - Definitions</vt:lpstr>
      <vt:lpstr>Trees - Definitions</vt:lpstr>
      <vt:lpstr>Trees - Definitions</vt:lpstr>
      <vt:lpstr>Trees - Definitions</vt:lpstr>
      <vt:lpstr>Rooted Trees</vt:lpstr>
      <vt:lpstr>Rooted Trees</vt:lpstr>
      <vt:lpstr>Trees – Summary of Properties</vt:lpstr>
      <vt:lpstr>Trees - Exercise</vt:lpstr>
      <vt:lpstr>How to Grow Trees – (Section 8.2 of textbook)</vt:lpstr>
      <vt:lpstr>How to Grow Trees – (Section 8.2 of textbook)</vt:lpstr>
      <vt:lpstr>Let’s Count Trees</vt:lpstr>
      <vt:lpstr>Let’s Count Trees</vt:lpstr>
      <vt:lpstr>Let’s Count Trees</vt:lpstr>
      <vt:lpstr>Counting Labelled Trees</vt:lpstr>
      <vt:lpstr>Counting Labelled Trees</vt:lpstr>
      <vt:lpstr>Counting Labelled Trees</vt:lpstr>
      <vt:lpstr>Counting Labelled Trees</vt:lpstr>
      <vt:lpstr>Trees – Examples </vt:lpstr>
      <vt:lpstr>Subtree (Book 1, Page769 )</vt:lpstr>
      <vt:lpstr>m-ary tree</vt:lpstr>
      <vt:lpstr>Ordered Rooted Trees (Book 1, Page 770)</vt:lpstr>
      <vt:lpstr>(Book 1, Page 770)</vt:lpstr>
      <vt:lpstr>Binary Search Trees (Book 1, Page 778)</vt:lpstr>
      <vt:lpstr>Binary Search Trees (Book 1, Page 779)</vt:lpstr>
      <vt:lpstr>Binary Search Trees (Book 1, Page 779)</vt:lpstr>
      <vt:lpstr>Binary Search Trees (Book 1, Page 779)</vt:lpstr>
      <vt:lpstr>Binary Search Trees (Book 1, Page 779)</vt:lpstr>
      <vt:lpstr>Binary Search Trees (Book 1, Page 779)</vt:lpstr>
      <vt:lpstr>Binary Search Trees (Book 1, Page 779)</vt:lpstr>
      <vt:lpstr>Binary Search Trees (Book 1, Page 779)</vt:lpstr>
      <vt:lpstr>Binary Search Trees (Book 1, Page 779)</vt:lpstr>
      <vt:lpstr>Binary Search Trees (Book 1, Page 780)</vt:lpstr>
      <vt:lpstr>Prefix Codes (Book 1, Page 783)</vt:lpstr>
      <vt:lpstr>Prefix Codes (Book 1, Page 783)</vt:lpstr>
      <vt:lpstr>Prefix Codes (Book 1, Page 783)</vt:lpstr>
      <vt:lpstr>Tree Traversal (Book 1, Page 794)</vt:lpstr>
      <vt:lpstr>(Book 1, Page 794)</vt:lpstr>
      <vt:lpstr>(Book 1, Page 794)</vt:lpstr>
      <vt:lpstr>(Book 1, Page 795)</vt:lpstr>
      <vt:lpstr>(Book 1, Page 795)</vt:lpstr>
      <vt:lpstr>(Book 1, Page 795)</vt:lpstr>
      <vt:lpstr>(Book 1, Page 795)</vt:lpstr>
      <vt:lpstr>(Book 1, Page 796)</vt:lpstr>
      <vt:lpstr>(Book 1, Page 796)</vt:lpstr>
      <vt:lpstr>(Book 1, Page 796)</vt:lpstr>
      <vt:lpstr>(Book 1, Page 796)</vt:lpstr>
      <vt:lpstr>(Book 1, Page 796)</vt:lpstr>
      <vt:lpstr>(Book 1, Page 797)</vt:lpstr>
      <vt:lpstr>(Book 1, Page 797)</vt:lpstr>
      <vt:lpstr>(Book 1, Page 798)</vt:lpstr>
      <vt:lpstr>(Book 1, Page 799)</vt:lpstr>
      <vt:lpstr>(Book 1, Page 799)</vt:lpstr>
      <vt:lpstr>(Book 1, Page 799)</vt:lpstr>
      <vt:lpstr>(Book 1, Page 799)</vt:lpstr>
      <vt:lpstr>Shortest-Path Problems (Book 1, Page 728)</vt:lpstr>
      <vt:lpstr>Weighted Graphs Modeling an Airline System</vt:lpstr>
      <vt:lpstr>PowerPoint Presentation</vt:lpstr>
      <vt:lpstr>Weighted Graphs Modeling an Airline System</vt:lpstr>
      <vt:lpstr>Find a shortest path from a to z. Using  Dijkstra’s Algorithm (Book 1, Page 733)</vt:lpstr>
      <vt:lpstr>Find a shortest path from a to z. Using  Dijkstra’s Algorithm (Book 1, Page 733)</vt:lpstr>
      <vt:lpstr>Find a shortest path from a to z. Using  Dijkstra’s Algorithm (Book 1, Page 733)</vt:lpstr>
      <vt:lpstr>Find a shortest path from a to z. Using  Dijkstra’s Algorithm (Book 1, Page 733)</vt:lpstr>
      <vt:lpstr>Find a shortest path from a to z. Using  Dijkstra’s Algorithm (Book 1, Page 733)</vt:lpstr>
      <vt:lpstr>Find a shortest path from a to z. Using  Dijkstra’s Algorithm (Book 1, Page 733)</vt:lpstr>
      <vt:lpstr>Find a shortest path from a to z. Using  Dijkstra’s Algorithm (Book 1, Page 733)</vt:lpstr>
      <vt:lpstr>PowerPoint Presentation</vt:lpstr>
      <vt:lpstr>Cayley’s Formula – How to Store the Trees</vt:lpstr>
      <vt:lpstr>How to Store the Trees – 1: Adjacency Matrix </vt:lpstr>
      <vt:lpstr>How to Store the Trees – 1: Adjacency Matrix </vt:lpstr>
      <vt:lpstr>How to Store the Trees – 1: Adjacency Matrix </vt:lpstr>
      <vt:lpstr>How to Store the Trees – 1: Adjacency Matrix </vt:lpstr>
      <vt:lpstr>How to Store the Trees – 2: Store Edges </vt:lpstr>
      <vt:lpstr>How to Store the Trees – 2: Store Edges </vt:lpstr>
      <vt:lpstr>How to Store the Trees – 2: Store Edges </vt:lpstr>
      <vt:lpstr>How to Store the Trees – 2: Store Edges</vt:lpstr>
      <vt:lpstr>How to Store the Trees – 3: Father Code</vt:lpstr>
      <vt:lpstr>How to Store the Trees – 3: Father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How to Store the Trees – 4: Prufer Code</vt:lpstr>
      <vt:lpstr>Trees - Exercises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How to Store the Unlabeled Trees</vt:lpstr>
      <vt:lpstr>Trees -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Basics</dc:title>
  <dc:creator>Aamir Shahzad</dc:creator>
  <cp:lastModifiedBy>UCP</cp:lastModifiedBy>
  <cp:revision>64</cp:revision>
  <dcterms:created xsi:type="dcterms:W3CDTF">2020-04-22T07:13:24Z</dcterms:created>
  <dcterms:modified xsi:type="dcterms:W3CDTF">2023-01-11T08:52:17Z</dcterms:modified>
</cp:coreProperties>
</file>